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85" r:id="rId3"/>
    <p:sldId id="258" r:id="rId4"/>
    <p:sldId id="260" r:id="rId5"/>
    <p:sldId id="293" r:id="rId6"/>
    <p:sldId id="275" r:id="rId7"/>
    <p:sldId id="276" r:id="rId8"/>
    <p:sldId id="273" r:id="rId9"/>
    <p:sldId id="268" r:id="rId10"/>
    <p:sldId id="267" r:id="rId11"/>
    <p:sldId id="290" r:id="rId12"/>
    <p:sldId id="278" r:id="rId13"/>
    <p:sldId id="274" r:id="rId14"/>
    <p:sldId id="288" r:id="rId15"/>
    <p:sldId id="289" r:id="rId16"/>
    <p:sldId id="291" r:id="rId17"/>
    <p:sldId id="292" r:id="rId18"/>
    <p:sldId id="282" r:id="rId19"/>
    <p:sldId id="269" r:id="rId20"/>
    <p:sldId id="270" r:id="rId21"/>
    <p:sldId id="286" r:id="rId22"/>
    <p:sldId id="271" r:id="rId23"/>
  </p:sldIdLst>
  <p:sldSz cx="12192000" cy="6858000"/>
  <p:notesSz cx="6858000" cy="9144000"/>
  <p:embeddedFontLst>
    <p:embeddedFont>
      <p:font typeface="Cairo" panose="020B0604020202020204" charset="-78"/>
      <p:regular r:id="rId25"/>
      <p:bold r:id="rId26"/>
    </p:embeddedFont>
    <p:embeddedFont>
      <p:font typeface="Edwardian Script ITC" panose="030303020407070D0804" pitchFamily="66" charset="0"/>
      <p:regular r:id="rId27"/>
    </p:embeddedFont>
    <p:embeddedFont>
      <p:font typeface="Tahoma" panose="020B0604030504040204" pitchFamily="34" charset="0"/>
      <p:regular r:id="rId28"/>
      <p:bold r:id="rId29"/>
    </p:embeddedFont>
    <p:embeddedFont>
      <p:font typeface="Tajawal" panose="020B0604020202020204" charset="-78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68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5" name="Google Shape;42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>
          <a:extLst>
            <a:ext uri="{FF2B5EF4-FFF2-40B4-BE49-F238E27FC236}">
              <a16:creationId xmlns:a16="http://schemas.microsoft.com/office/drawing/2014/main" id="{AC7B441C-4424-B6E7-E0E9-FC49E9391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1:notes">
            <a:extLst>
              <a:ext uri="{FF2B5EF4-FFF2-40B4-BE49-F238E27FC236}">
                <a16:creationId xmlns:a16="http://schemas.microsoft.com/office/drawing/2014/main" id="{CA1B9CE1-D2B6-706E-88C4-7ABDA0687B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21:notes">
            <a:extLst>
              <a:ext uri="{FF2B5EF4-FFF2-40B4-BE49-F238E27FC236}">
                <a16:creationId xmlns:a16="http://schemas.microsoft.com/office/drawing/2014/main" id="{29E781A2-52A5-1B48-7C79-E3A17A905EE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0851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3" name="Google Shape;57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7376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74966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pixabay.com/en/artificial-intelligence-robot-ai-ki-2167835/" TargetMode="Externa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image" Target="../media/image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image" Target="../media/image35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2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2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10" Type="http://schemas.openxmlformats.org/officeDocument/2006/relationships/image" Target="../media/image9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3" Type="http://schemas.openxmlformats.org/officeDocument/2006/relationships/image" Target="../media/image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hui3c.com/137358/msiifa2024" TargetMode="External"/><Relationship Id="rId5" Type="http://schemas.openxmlformats.org/officeDocument/2006/relationships/image" Target="../media/image8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2.png"/><Relationship Id="rId7" Type="http://schemas.openxmlformats.org/officeDocument/2006/relationships/hyperlink" Target="https://www.carabine-bigoudenne.fr/CB2015/articles/28-informations/165-statis-tir-le-site-des-resultats-de-tir-sportif-en-franc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hyperlink" Target="https://betterhealthwhileaging.net/tag/personal-health-record/" TargetMode="External"/><Relationship Id="rId4" Type="http://schemas.openxmlformats.org/officeDocument/2006/relationships/image" Target="../media/image16.jpg"/><Relationship Id="rId9" Type="http://schemas.openxmlformats.org/officeDocument/2006/relationships/hyperlink" Target="https://pxhere.com/fr/photo/1403204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aclassedemallory.net/tag/lecons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framablog.org/2020/05/09/faire-un-pas-de-cote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/>
        </p:nvSpPr>
        <p:spPr>
          <a:xfrm>
            <a:off x="492369" y="2222484"/>
            <a:ext cx="888807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دور</a:t>
            </a: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التقنيات</a:t>
            </a: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الحديثة</a:t>
            </a: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والذكاء</a:t>
            </a: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الاصطناعي</a:t>
            </a:r>
            <a:br>
              <a:rPr lang="en-US" sz="3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في</a:t>
            </a: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حماية</a:t>
            </a: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الطفولة</a:t>
            </a:r>
            <a:r>
              <a:rPr lang="en-US" sz="3000" dirty="0">
                <a:solidFill>
                  <a:srgbClr val="FF000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Tajawal"/>
              </a:rPr>
              <a:t>ومكافحة</a:t>
            </a:r>
            <a:r>
              <a:rPr lang="en-US" sz="3000" dirty="0">
                <a:solidFill>
                  <a:srgbClr val="FF000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Tajawal"/>
              </a:rPr>
              <a:t>تشغيل</a:t>
            </a:r>
            <a:r>
              <a:rPr lang="en-US" sz="3000" dirty="0">
                <a:solidFill>
                  <a:srgbClr val="FF000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Tajawal"/>
              </a:rPr>
              <a:t>الأطفال</a:t>
            </a:r>
            <a:endParaRPr sz="3000" b="1" dirty="0">
              <a:solidFill>
                <a:srgbClr val="004D40"/>
              </a:solidFill>
              <a:latin typeface="Cairo"/>
              <a:cs typeface="Cairo"/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0" y="5068848"/>
            <a:ext cx="6370905" cy="1034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إعداد</a:t>
            </a:r>
            <a:r>
              <a:rPr lang="en-US" sz="2100" b="1" dirty="0">
                <a:solidFill>
                  <a:srgbClr val="00796B"/>
                </a:solidFill>
                <a:latin typeface="Cairo"/>
                <a:cs typeface="Cairo"/>
                <a:sym typeface="Tajawal"/>
              </a:rPr>
              <a:t>: د. </a:t>
            </a:r>
            <a:r>
              <a:rPr lang="en-US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سعيد</a:t>
            </a:r>
            <a:r>
              <a:rPr lang="en-US" sz="2100" b="1" dirty="0">
                <a:solidFill>
                  <a:srgbClr val="00796B"/>
                </a:solidFill>
                <a:latin typeface="Cairo"/>
                <a:cs typeface="Cairo"/>
                <a:sym typeface="Tajawal"/>
              </a:rPr>
              <a:t> </a:t>
            </a:r>
            <a:r>
              <a:rPr lang="en-US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بن</a:t>
            </a:r>
            <a:r>
              <a:rPr lang="en-US" sz="2100" b="1" dirty="0">
                <a:solidFill>
                  <a:srgbClr val="00796B"/>
                </a:solidFill>
                <a:latin typeface="Cairo"/>
                <a:cs typeface="Cairo"/>
                <a:sym typeface="Tajawal"/>
              </a:rPr>
              <a:t> </a:t>
            </a:r>
            <a:r>
              <a:rPr lang="en-US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عطالله</a:t>
            </a:r>
            <a:r>
              <a:rPr lang="en-US" sz="2100" b="1" dirty="0">
                <a:solidFill>
                  <a:srgbClr val="00796B"/>
                </a:solidFill>
                <a:latin typeface="Cairo"/>
                <a:cs typeface="Cairo"/>
                <a:sym typeface="Tajawal"/>
              </a:rPr>
              <a:t> </a:t>
            </a:r>
          </a:p>
          <a:p>
            <a:pPr lvl="0" algn="r" rtl="1">
              <a:lnSpc>
                <a:spcPct val="160000"/>
              </a:lnSpc>
            </a:pP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خبير الإدماج </a:t>
            </a:r>
            <a:r>
              <a:rPr lang="ar-MA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الإجتماعي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  <a:sym typeface="Tajawal"/>
              </a:rPr>
              <a:t> و </a:t>
            </a:r>
            <a:r>
              <a:rPr lang="ar-MA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الإقتصادي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  <a:sym typeface="Tajawal"/>
              </a:rPr>
              <a:t> للفئات الهشة</a:t>
            </a:r>
            <a:endParaRPr sz="2100" b="1" dirty="0">
              <a:solidFill>
                <a:srgbClr val="00796B"/>
              </a:solidFill>
              <a:latin typeface="Cairo"/>
              <a:cs typeface="Cairo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108062F-B359-D871-769E-4044AF38F9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919383" y="1435176"/>
            <a:ext cx="7067474" cy="4726373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8DCD05C-820E-99E0-47E7-321BCDC2C805}"/>
              </a:ext>
            </a:extLst>
          </p:cNvPr>
          <p:cNvSpPr txBox="1"/>
          <p:nvPr/>
        </p:nvSpPr>
        <p:spPr>
          <a:xfrm>
            <a:off x="-196946" y="6161549"/>
            <a:ext cx="36857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 </a:t>
            </a:r>
            <a:r>
              <a:rPr lang="fr-FR" sz="2100" b="1" dirty="0">
                <a:solidFill>
                  <a:srgbClr val="00796B"/>
                </a:solidFill>
                <a:latin typeface="Cairo"/>
                <a:cs typeface="Cairo"/>
              </a:rPr>
              <a:t>   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3</a:t>
            </a:r>
            <a:r>
              <a:rPr lang="fr-FR" sz="2100" b="1" dirty="0">
                <a:solidFill>
                  <a:srgbClr val="00796B"/>
                </a:solidFill>
                <a:latin typeface="Cairo"/>
                <a:cs typeface="Cairo"/>
              </a:rPr>
              <a:t> &amp;  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4</a:t>
            </a:r>
            <a:r>
              <a:rPr lang="fr-FR" sz="2100" b="1" dirty="0">
                <a:solidFill>
                  <a:srgbClr val="00796B"/>
                </a:solidFill>
                <a:latin typeface="Cairo"/>
                <a:cs typeface="Cairo"/>
              </a:rPr>
              <a:t> 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 دجنبر</a:t>
            </a:r>
            <a:r>
              <a:rPr lang="fr-FR" sz="2100" b="1" dirty="0">
                <a:solidFill>
                  <a:srgbClr val="00796B"/>
                </a:solidFill>
                <a:latin typeface="Cairo"/>
                <a:cs typeface="Cairo"/>
              </a:rPr>
              <a:t>2025 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 </a:t>
            </a:r>
            <a:r>
              <a:rPr lang="fr-FR" sz="2100" b="1" dirty="0">
                <a:solidFill>
                  <a:srgbClr val="00796B"/>
                </a:solidFill>
                <a:latin typeface="Cairo"/>
                <a:cs typeface="Cairo"/>
              </a:rPr>
              <a:t>/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القاهرة</a:t>
            </a:r>
            <a:endParaRPr lang="fr-FR" sz="2100" b="1" dirty="0">
              <a:solidFill>
                <a:srgbClr val="00796B"/>
              </a:solidFill>
              <a:latin typeface="Cairo"/>
              <a:cs typeface="Cairo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9B5788C-FE95-481B-AE1D-99BB771AC8B6}"/>
              </a:ext>
            </a:extLst>
          </p:cNvPr>
          <p:cNvSpPr txBox="1"/>
          <p:nvPr/>
        </p:nvSpPr>
        <p:spPr>
          <a:xfrm>
            <a:off x="689317" y="295422"/>
            <a:ext cx="96510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 المؤتمر العربي</a:t>
            </a:r>
            <a:r>
              <a:rPr lang="fr-FR" sz="2100" b="1" dirty="0">
                <a:solidFill>
                  <a:srgbClr val="00796B"/>
                </a:solidFill>
                <a:latin typeface="Cairo"/>
                <a:cs typeface="Cairo"/>
              </a:rPr>
              <a:t> : 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 "عمل الأطفال و سياسات الحماية </a:t>
            </a:r>
            <a:r>
              <a:rPr lang="ar-MA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الإ</a:t>
            </a:r>
            <a:r>
              <a:rPr lang="ar-MA" sz="2100" b="1" dirty="0" err="1">
                <a:solidFill>
                  <a:srgbClr val="00796B"/>
                </a:solidFill>
                <a:latin typeface="Cairo"/>
                <a:cs typeface="Cairo"/>
              </a:rPr>
              <a:t>جتماعية</a:t>
            </a:r>
            <a:r>
              <a:rPr lang="ar-MA" sz="2100" b="1" dirty="0">
                <a:solidFill>
                  <a:srgbClr val="00796B"/>
                </a:solidFill>
                <a:latin typeface="Cairo"/>
                <a:cs typeface="Cairo"/>
              </a:rPr>
              <a:t> في الدول العربية"</a:t>
            </a:r>
            <a:endParaRPr lang="fr-FR" sz="2100" b="1" dirty="0">
              <a:solidFill>
                <a:srgbClr val="00796B"/>
              </a:solidFill>
              <a:latin typeface="Cairo"/>
              <a:cs typeface="Cai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4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4068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4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500" y="1974502"/>
            <a:ext cx="5286375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4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00" y="1974502"/>
            <a:ext cx="528637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4"/>
          <p:cNvSpPr txBox="1"/>
          <p:nvPr/>
        </p:nvSpPr>
        <p:spPr>
          <a:xfrm>
            <a:off x="6334125" y="2126902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تطبيقات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الإبلاغ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منصات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سرية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للإبلاغ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حالات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تشغيل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وحمايتهم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269" name="Google Shape;269;p24"/>
          <p:cNvSpPr txBox="1"/>
          <p:nvPr/>
        </p:nvSpPr>
        <p:spPr>
          <a:xfrm>
            <a:off x="6334125" y="2927002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الخرائط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الرقمية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تحديد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"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النقاط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السوداء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"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والمناطق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الأكثر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هشاشة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للتدخل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الاستباقي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270" name="Google Shape;270;p24"/>
          <p:cNvSpPr txBox="1"/>
          <p:nvPr/>
        </p:nvSpPr>
        <p:spPr>
          <a:xfrm>
            <a:off x="6334125" y="3727102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قواعد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البيانات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المشتركة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ربط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نظمةالجمعيات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والسلطات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لضمان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تتبع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الحالات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وعدم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ضياع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المعلومات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271" name="Google Shape;271;p24"/>
          <p:cNvSpPr txBox="1"/>
          <p:nvPr/>
        </p:nvSpPr>
        <p:spPr>
          <a:xfrm>
            <a:off x="6334125" y="4527202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أنظمة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الإنذار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المبكر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رسائل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نصية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ومجموعات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مجتمعية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للتنبيه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السريع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272" name="Google Shape;272;p24"/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التقنيات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الحديثة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في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الحماية</a:t>
            </a:r>
            <a:endParaRPr dirty="0"/>
          </a:p>
        </p:txBody>
      </p:sp>
      <p:sp>
        <p:nvSpPr>
          <p:cNvPr id="273" name="Google Shape;273;p24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4" name="Google Shape;274;p24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068050" y="2174527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4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068050" y="2974627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4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068050" y="3774727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4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068050" y="4574827"/>
            <a:ext cx="171450" cy="200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3763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Google Shape;372;p30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0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500" y="1758255"/>
            <a:ext cx="5286375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0"/>
          <p:cNvSpPr txBox="1"/>
          <p:nvPr/>
        </p:nvSpPr>
        <p:spPr>
          <a:xfrm>
            <a:off x="28575" y="337244"/>
            <a:ext cx="11401425" cy="1430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30000"/>
              </a:lnSpc>
            </a:pP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تجارب</a:t>
            </a:r>
            <a:r>
              <a:rPr lang="en-US" sz="315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رائدة</a:t>
            </a:r>
            <a:r>
              <a:rPr lang="en-US" sz="315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في</a:t>
            </a:r>
            <a:r>
              <a:rPr lang="en-US" sz="315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العالم</a:t>
            </a:r>
            <a:r>
              <a:rPr lang="en-US" sz="315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العربي</a:t>
            </a:r>
            <a:r>
              <a:rPr lang="en-US" sz="315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:</a:t>
            </a:r>
          </a:p>
          <a:p>
            <a:pPr lvl="0" algn="r" rtl="1">
              <a:lnSpc>
                <a:spcPct val="130000"/>
              </a:lnSpc>
            </a:pPr>
            <a:r>
              <a:rPr lang="en-US" sz="2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المملكة</a:t>
            </a:r>
            <a:r>
              <a:rPr lang="en-US" sz="2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العربية</a:t>
            </a:r>
            <a:r>
              <a:rPr lang="en-US" sz="2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السعودية</a:t>
            </a:r>
            <a:r>
              <a:rPr lang="en-US" sz="2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“</a:t>
            </a:r>
            <a:r>
              <a:rPr lang="en-US" sz="2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رؤية</a:t>
            </a:r>
            <a:r>
              <a:rPr lang="en-US" sz="2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 “2030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endParaRPr sz="2000" dirty="0"/>
          </a:p>
        </p:txBody>
      </p:sp>
      <p:sp>
        <p:nvSpPr>
          <p:cNvPr id="375" name="Google Shape;375;p30"/>
          <p:cNvSpPr/>
          <p:nvPr/>
        </p:nvSpPr>
        <p:spPr>
          <a:xfrm>
            <a:off x="11563350" y="337244"/>
            <a:ext cx="57150" cy="1040010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6" name="Google Shape;376;p30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00" y="1758255"/>
            <a:ext cx="5286375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30"/>
          <p:cNvSpPr txBox="1"/>
          <p:nvPr/>
        </p:nvSpPr>
        <p:spPr>
          <a:xfrm>
            <a:off x="6334125" y="2265164"/>
            <a:ext cx="4953000" cy="1249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1.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رصد</a:t>
            </a: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سلاسل</a:t>
            </a: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الإمداد</a:t>
            </a: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الذكي</a:t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الضخمة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(AI/Big Data).</a:t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تحليل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تدفقات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الاستيراد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لبناء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نماذج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تنبؤية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للقطاعات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المعرضة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لعمالة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78" name="Google Shape;378;p30"/>
          <p:cNvSpPr txBox="1"/>
          <p:nvPr/>
        </p:nvSpPr>
        <p:spPr>
          <a:xfrm>
            <a:off x="6334125" y="3800475"/>
            <a:ext cx="4953000" cy="94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2.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المراقبة</a:t>
            </a: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والتحليل</a:t>
            </a: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البصري</a:t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Video Analytics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المناطق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الصناعية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التنفيذ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كشف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تلقائي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القاصرين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ورفع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إنذارات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فورية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لـ 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SDAIA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79" name="Google Shape;379;p30"/>
          <p:cNvSpPr txBox="1"/>
          <p:nvPr/>
        </p:nvSpPr>
        <p:spPr>
          <a:xfrm>
            <a:off x="6334125" y="5030985"/>
            <a:ext cx="4953000" cy="944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3.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منصات</a:t>
            </a: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الإبلاغ</a:t>
            </a:r>
            <a:r>
              <a:rPr lang="en-US" sz="1500" b="1" i="0" u="none" strike="noStrike" cap="none" dirty="0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2E7D32"/>
                </a:solidFill>
                <a:latin typeface="Tajawal"/>
                <a:ea typeface="Tajawal"/>
                <a:cs typeface="Tajawal"/>
                <a:sym typeface="Tajawal"/>
              </a:rPr>
              <a:t>المتقدمة</a:t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تطبيقات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ذكية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وخوارزميات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فرز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تقييم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مصداقية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وخطورة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البلاغات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لتحديد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أولويات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التدخل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380" name="Google Shape;380;p30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49050" y="2312789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30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49050" y="3848100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30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449050" y="5078610"/>
            <a:ext cx="171450" cy="20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6" name="Google Shape;476;p3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4068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3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96001" y="4873674"/>
            <a:ext cx="5524500" cy="8696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3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09937" y="1646932"/>
            <a:ext cx="2547937" cy="186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3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500" y="1646932"/>
            <a:ext cx="2547937" cy="186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35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309937" y="4156293"/>
            <a:ext cx="2547937" cy="186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35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71500" y="4128157"/>
            <a:ext cx="2547937" cy="186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5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262937" y="1646932"/>
            <a:ext cx="14287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484" name="Google Shape;484;p35"/>
          <p:cNvSpPr txBox="1"/>
          <p:nvPr/>
        </p:nvSpPr>
        <p:spPr>
          <a:xfrm>
            <a:off x="6201965" y="3361432"/>
            <a:ext cx="5550693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حماية استباقية ذكية</a:t>
            </a:r>
            <a:endParaRPr/>
          </a:p>
        </p:txBody>
      </p:sp>
      <p:sp>
        <p:nvSpPr>
          <p:cNvPr id="485" name="Google Shape;485;p35"/>
          <p:cNvSpPr txBox="1"/>
          <p:nvPr/>
        </p:nvSpPr>
        <p:spPr>
          <a:xfrm>
            <a:off x="6334125" y="3917602"/>
            <a:ext cx="5286375" cy="670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منصة متكاملة تعتمد على الذكاء الاصطناعي للكشف الاستباقي عن مؤشرات العمل القسري قبل تفاقمها.</a:t>
            </a:r>
            <a:endParaRPr/>
          </a:p>
        </p:txBody>
      </p:sp>
      <p:sp>
        <p:nvSpPr>
          <p:cNvPr id="486" name="Google Shape;486;p35"/>
          <p:cNvSpPr txBox="1"/>
          <p:nvPr/>
        </p:nvSpPr>
        <p:spPr>
          <a:xfrm>
            <a:off x="10330302" y="5137514"/>
            <a:ext cx="628431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 err="1">
                <a:solidFill>
                  <a:srgbClr val="000000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200" b="1" i="0" u="none" strike="noStrike" cap="none" dirty="0">
                <a:solidFill>
                  <a:srgbClr val="000000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endParaRPr dirty="0"/>
          </a:p>
        </p:txBody>
      </p:sp>
      <p:sp>
        <p:nvSpPr>
          <p:cNvPr id="487" name="Google Shape;487;p35"/>
          <p:cNvSpPr txBox="1"/>
          <p:nvPr/>
        </p:nvSpPr>
        <p:spPr>
          <a:xfrm>
            <a:off x="3392090" y="2351782"/>
            <a:ext cx="2275284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تحليل البيانات الضخمة</a:t>
            </a:r>
            <a:endParaRPr/>
          </a:p>
        </p:txBody>
      </p:sp>
      <p:sp>
        <p:nvSpPr>
          <p:cNvPr id="488" name="Google Shape;488;p35"/>
          <p:cNvSpPr txBox="1"/>
          <p:nvPr/>
        </p:nvSpPr>
        <p:spPr>
          <a:xfrm>
            <a:off x="3500437" y="2685157"/>
            <a:ext cx="2166937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رصد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التأشيرات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وأعمار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العمالة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قواعد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البيانات</a:t>
            </a:r>
            <a:r>
              <a:rPr lang="en-US" sz="12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.</a:t>
            </a:r>
          </a:p>
          <a:p>
            <a:pPr lvl="0" algn="r" rtl="1">
              <a:lnSpc>
                <a:spcPct val="160000"/>
              </a:lnSpc>
            </a:pPr>
            <a:r>
              <a:rPr lang="ar-SA" sz="1200" dirty="0">
                <a:solidFill>
                  <a:srgbClr val="37474F"/>
                </a:solidFill>
                <a:latin typeface="Tajawal"/>
                <a:cs typeface="Tajawal"/>
              </a:rPr>
              <a:t>تحديد المناطق والشركات الأكثر عرضة لانتهاك حقوق العمالة أو استغلال صغار السن</a:t>
            </a:r>
            <a:endParaRPr sz="1200" dirty="0">
              <a:solidFill>
                <a:srgbClr val="37474F"/>
              </a:solidFill>
              <a:latin typeface="Tajawal"/>
              <a:cs typeface="Tajawal"/>
            </a:endParaRPr>
          </a:p>
        </p:txBody>
      </p:sp>
      <p:sp>
        <p:nvSpPr>
          <p:cNvPr id="489" name="Google Shape;489;p35"/>
          <p:cNvSpPr txBox="1"/>
          <p:nvPr/>
        </p:nvSpPr>
        <p:spPr>
          <a:xfrm>
            <a:off x="653653" y="2351782"/>
            <a:ext cx="2275284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التحليل المالي الذكي</a:t>
            </a:r>
            <a:endParaRPr/>
          </a:p>
        </p:txBody>
      </p:sp>
      <p:sp>
        <p:nvSpPr>
          <p:cNvPr id="490" name="Google Shape;490;p35"/>
          <p:cNvSpPr txBox="1"/>
          <p:nvPr/>
        </p:nvSpPr>
        <p:spPr>
          <a:xfrm>
            <a:off x="762000" y="2685157"/>
            <a:ext cx="2166937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تتبع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ar-MA" sz="12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التحويلات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المالية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المشبوهة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المرتبطة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بشبكات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الاستغلال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91" name="Google Shape;491;p35"/>
          <p:cNvSpPr txBox="1"/>
          <p:nvPr/>
        </p:nvSpPr>
        <p:spPr>
          <a:xfrm>
            <a:off x="3392090" y="4678259"/>
            <a:ext cx="2275284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 dirty="0" err="1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رصد</a:t>
            </a:r>
            <a:r>
              <a:rPr lang="en-US" sz="1200" b="1" i="0" u="none" strike="noStrike" cap="none" dirty="0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1" i="0" u="none" strike="noStrike" cap="none" dirty="0" err="1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الويب</a:t>
            </a:r>
            <a:endParaRPr dirty="0"/>
          </a:p>
        </p:txBody>
      </p:sp>
      <p:sp>
        <p:nvSpPr>
          <p:cNvPr id="492" name="Google Shape;492;p35"/>
          <p:cNvSpPr txBox="1"/>
          <p:nvPr/>
        </p:nvSpPr>
        <p:spPr>
          <a:xfrm>
            <a:off x="3500437" y="4856886"/>
            <a:ext cx="2166937" cy="886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NLP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لكشف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إعلانات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التوظيف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المش</a:t>
            </a:r>
            <a:r>
              <a:rPr lang="en-US" sz="12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بوهة</a:t>
            </a:r>
            <a:r>
              <a:rPr lang="en-US" sz="12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ar-SA" sz="1200" dirty="0">
                <a:solidFill>
                  <a:srgbClr val="37474F"/>
                </a:solidFill>
                <a:latin typeface="Tajawal"/>
                <a:cs typeface="Tajawal"/>
              </a:rPr>
              <a:t>ورسائل الاستدراج التي تستهدف الأطفال</a:t>
            </a:r>
            <a:endParaRPr sz="1200" dirty="0">
              <a:solidFill>
                <a:srgbClr val="37474F"/>
              </a:solidFill>
              <a:latin typeface="Tajawal"/>
              <a:cs typeface="Tajawal"/>
            </a:endParaRPr>
          </a:p>
        </p:txBody>
      </p:sp>
      <p:sp>
        <p:nvSpPr>
          <p:cNvPr id="493" name="Google Shape;493;p35"/>
          <p:cNvSpPr txBox="1"/>
          <p:nvPr/>
        </p:nvSpPr>
        <p:spPr>
          <a:xfrm>
            <a:off x="653653" y="4607919"/>
            <a:ext cx="2275284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 dirty="0" err="1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نظام</a:t>
            </a:r>
            <a:r>
              <a:rPr lang="en-US" sz="1200" b="1" i="0" u="none" strike="noStrike" cap="none" dirty="0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1" i="0" u="none" strike="noStrike" cap="none" dirty="0" err="1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الإبلاغ</a:t>
            </a:r>
            <a:r>
              <a:rPr lang="en-US" sz="1200" b="1" i="0" u="none" strike="noStrike" cap="none" dirty="0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1" i="0" u="none" strike="noStrike" cap="none" dirty="0" err="1">
                <a:solidFill>
                  <a:srgbClr val="004D40"/>
                </a:solidFill>
                <a:latin typeface="Tajawal"/>
                <a:ea typeface="Tajawal"/>
                <a:cs typeface="Tajawal"/>
                <a:sym typeface="Tajawal"/>
              </a:rPr>
              <a:t>الآمن</a:t>
            </a:r>
            <a:endParaRPr dirty="0"/>
          </a:p>
        </p:txBody>
      </p:sp>
      <p:sp>
        <p:nvSpPr>
          <p:cNvPr id="494" name="Google Shape;494;p35"/>
          <p:cNvSpPr txBox="1"/>
          <p:nvPr/>
        </p:nvSpPr>
        <p:spPr>
          <a:xfrm>
            <a:off x="762000" y="4744342"/>
            <a:ext cx="2166937" cy="59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Chatbots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ذكية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لفرز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البلاغات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وتحديد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الخطورة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2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تلقائياً</a:t>
            </a:r>
            <a:r>
              <a:rPr lang="en-US" sz="12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495" name="Google Shape;495;p35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419725" y="1875532"/>
            <a:ext cx="2476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35" descr="image.pn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566987" y="1875532"/>
            <a:ext cx="3619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35" descr="image.pn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381625" y="4342689"/>
            <a:ext cx="285750" cy="28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35" descr="image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685391" y="4286417"/>
            <a:ext cx="285750" cy="28575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35"/>
          <p:cNvSpPr txBox="1"/>
          <p:nvPr/>
        </p:nvSpPr>
        <p:spPr>
          <a:xfrm>
            <a:off x="28575" y="135394"/>
            <a:ext cx="11401425" cy="1280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30000"/>
              </a:lnSpc>
            </a:pPr>
            <a:r>
              <a:rPr lang="en-US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تجارب</a:t>
            </a:r>
            <a:r>
              <a:rPr lang="en-US" sz="300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رائدة</a:t>
            </a:r>
            <a:r>
              <a:rPr lang="en-US" sz="300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في</a:t>
            </a:r>
            <a:r>
              <a:rPr lang="en-US" sz="300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العالم</a:t>
            </a:r>
            <a:r>
              <a:rPr lang="en-US" sz="300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00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العربي</a:t>
            </a:r>
            <a:r>
              <a:rPr lang="en-US" sz="300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440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:</a:t>
            </a:r>
          </a:p>
          <a:p>
            <a:pPr lvl="0" algn="r" rtl="1">
              <a:lnSpc>
                <a:spcPct val="130000"/>
              </a:lnSpc>
            </a:pPr>
            <a:r>
              <a:rPr lang="en-US" sz="2000" b="1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الإمارات</a:t>
            </a:r>
            <a:r>
              <a:rPr lang="en-US" sz="200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000" b="1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العربية</a:t>
            </a:r>
            <a:r>
              <a:rPr lang="en-US" sz="200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000" b="1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المتحدة</a:t>
            </a:r>
            <a:r>
              <a:rPr lang="en-US" sz="200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: </a:t>
            </a:r>
            <a:r>
              <a:rPr lang="en-US" sz="20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منصة</a:t>
            </a:r>
            <a:r>
              <a:rPr lang="en-US" sz="2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"Safeguard AI"</a:t>
            </a:r>
            <a:endParaRPr sz="2000" dirty="0"/>
          </a:p>
        </p:txBody>
      </p:sp>
      <p:sp>
        <p:nvSpPr>
          <p:cNvPr id="500" name="Google Shape;500;p35"/>
          <p:cNvSpPr/>
          <p:nvPr/>
        </p:nvSpPr>
        <p:spPr>
          <a:xfrm>
            <a:off x="11563350" y="444888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31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31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4125" y="1320254"/>
            <a:ext cx="5286375" cy="5118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31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00" y="1320254"/>
            <a:ext cx="5286375" cy="4356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31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29400" y="2143125"/>
            <a:ext cx="4695825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31"/>
          <p:cNvSpPr txBox="1"/>
          <p:nvPr/>
        </p:nvSpPr>
        <p:spPr>
          <a:xfrm>
            <a:off x="6394608" y="1616882"/>
            <a:ext cx="4930616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1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الاتحاد</a:t>
            </a: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الأوروبي</a:t>
            </a: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–Blockchain-: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للتجارة</a:t>
            </a:r>
            <a:endParaRPr dirty="0"/>
          </a:p>
        </p:txBody>
      </p:sp>
      <p:sp>
        <p:nvSpPr>
          <p:cNvPr id="405" name="Google Shape;405;p31"/>
          <p:cNvSpPr txBox="1"/>
          <p:nvPr/>
        </p:nvSpPr>
        <p:spPr>
          <a:xfrm>
            <a:off x="631983" y="1616882"/>
            <a:ext cx="4930616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r" rtl="1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المملكة</a:t>
            </a: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المتحدة</a:t>
            </a: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: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منظمة</a:t>
            </a: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 -Unseen UK-</a:t>
            </a:r>
            <a:endParaRPr dirty="0"/>
          </a:p>
        </p:txBody>
      </p:sp>
      <p:pic>
        <p:nvPicPr>
          <p:cNvPr id="406" name="Google Shape;406;p31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66775" y="2143125"/>
            <a:ext cx="4695825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31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29400" y="2143125"/>
            <a:ext cx="4695825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31"/>
          <p:cNvSpPr txBox="1"/>
          <p:nvPr/>
        </p:nvSpPr>
        <p:spPr>
          <a:xfrm>
            <a:off x="6629400" y="4048125"/>
            <a:ext cx="3981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التقنية:</a:t>
            </a:r>
            <a:r>
              <a:rPr lang="en-US" sz="1500" b="0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البلوك تشين (Blockchain).</a:t>
            </a:r>
            <a:endParaRPr/>
          </a:p>
        </p:txBody>
      </p:sp>
      <p:sp>
        <p:nvSpPr>
          <p:cNvPr id="409" name="Google Shape;409;p31"/>
          <p:cNvSpPr txBox="1"/>
          <p:nvPr/>
        </p:nvSpPr>
        <p:spPr>
          <a:xfrm>
            <a:off x="6752492" y="4543425"/>
            <a:ext cx="385835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تتبع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سلاسل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التوريد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للسلع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عالية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الخطورة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)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الكاكاو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المنسوجات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(.</a:t>
            </a:r>
            <a:endParaRPr dirty="0"/>
          </a:p>
        </p:txBody>
      </p:sp>
      <p:sp>
        <p:nvSpPr>
          <p:cNvPr id="410" name="Google Shape;410;p31"/>
          <p:cNvSpPr txBox="1"/>
          <p:nvPr/>
        </p:nvSpPr>
        <p:spPr>
          <a:xfrm>
            <a:off x="6629400" y="5343525"/>
            <a:ext cx="398145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ضمان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تسجيل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شفاف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ودائم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لكل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معاملة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مما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يجعل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إخفاء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استخدام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عمالة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أمراً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مستحيلاً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411" name="Google Shape;411;p31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962275" y="2333625"/>
            <a:ext cx="504825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1"/>
          <p:cNvSpPr txBox="1"/>
          <p:nvPr/>
        </p:nvSpPr>
        <p:spPr>
          <a:xfrm>
            <a:off x="866775" y="3286125"/>
            <a:ext cx="3981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تطبيقات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الهاتف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والتحليل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السريع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13" name="Google Shape;413;p31"/>
          <p:cNvSpPr txBox="1"/>
          <p:nvPr/>
        </p:nvSpPr>
        <p:spPr>
          <a:xfrm>
            <a:off x="866775" y="3781425"/>
            <a:ext cx="398145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تمكين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العامة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والسائقين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الإبلاغ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المجهول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حالات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الاستغلال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14" name="Google Shape;414;p31"/>
          <p:cNvSpPr txBox="1"/>
          <p:nvPr/>
        </p:nvSpPr>
        <p:spPr>
          <a:xfrm>
            <a:off x="866775" y="4581525"/>
            <a:ext cx="398145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تحديد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"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المناطق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الساخنة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"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والأنماط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المشبوهة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لتوجيه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فرق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الإنقاذ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والشرطة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15" name="Google Shape;415;p31"/>
          <p:cNvSpPr txBox="1"/>
          <p:nvPr/>
        </p:nvSpPr>
        <p:spPr>
          <a:xfrm>
            <a:off x="28575" y="419248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تجارب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دولية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:  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أوروبا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والمملكة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المتحدة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endParaRPr dirty="0"/>
          </a:p>
        </p:txBody>
      </p:sp>
      <p:sp>
        <p:nvSpPr>
          <p:cNvPr id="416" name="Google Shape;416;p31"/>
          <p:cNvSpPr/>
          <p:nvPr/>
        </p:nvSpPr>
        <p:spPr>
          <a:xfrm>
            <a:off x="11563350" y="419248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7" name="Google Shape;417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772775" y="4095750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772775" y="4591050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772775" y="5391150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010150" y="3333750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010150" y="3829050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5010150" y="4629150"/>
            <a:ext cx="171450" cy="20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p32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8" name="Google Shape;428;p32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7950" y="1475482"/>
            <a:ext cx="3492549" cy="4808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32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9650" y="1475482"/>
            <a:ext cx="3492549" cy="4808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0" name="Google Shape;430;p32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351" y="1475482"/>
            <a:ext cx="3492549" cy="4808041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32"/>
          <p:cNvSpPr txBox="1"/>
          <p:nvPr/>
        </p:nvSpPr>
        <p:spPr>
          <a:xfrm>
            <a:off x="8350675" y="2608957"/>
            <a:ext cx="3047099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الهند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TrackChild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:</a:t>
            </a:r>
            <a:endParaRPr dirty="0"/>
          </a:p>
        </p:txBody>
      </p:sp>
      <p:sp>
        <p:nvSpPr>
          <p:cNvPr id="432" name="Google Shape;432;p32"/>
          <p:cNvSpPr txBox="1"/>
          <p:nvPr/>
        </p:nvSpPr>
        <p:spPr>
          <a:xfrm>
            <a:off x="8423225" y="3241327"/>
            <a:ext cx="290199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قاعدة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وطنية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+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التعرف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على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الوجه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33" name="Google Shape;433;p32"/>
          <p:cNvSpPr txBox="1"/>
          <p:nvPr/>
        </p:nvSpPr>
        <p:spPr>
          <a:xfrm>
            <a:off x="8423225" y="4557712"/>
            <a:ext cx="290199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: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استخدام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التعرف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على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الوجه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لمقارنة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صور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العاملين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بقاعدة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المفقودين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لتحديد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هويتهم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وإعادتهم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34" name="Google Shape;434;p32"/>
          <p:cNvSpPr txBox="1"/>
          <p:nvPr/>
        </p:nvSpPr>
        <p:spPr>
          <a:xfrm>
            <a:off x="4572375" y="2608957"/>
            <a:ext cx="3047099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الفلبين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: 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مختبر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الابتكار</a:t>
            </a:r>
            <a:endParaRPr dirty="0"/>
          </a:p>
        </p:txBody>
      </p:sp>
      <p:sp>
        <p:nvSpPr>
          <p:cNvPr id="435" name="Google Shape;435;p32"/>
          <p:cNvSpPr txBox="1"/>
          <p:nvPr/>
        </p:nvSpPr>
        <p:spPr>
          <a:xfrm>
            <a:off x="4644925" y="3241327"/>
            <a:ext cx="290199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الذكاء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الاصطناعي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التنبئي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(Predictive AI).</a:t>
            </a:r>
            <a:endParaRPr dirty="0"/>
          </a:p>
        </p:txBody>
      </p:sp>
      <p:sp>
        <p:nvSpPr>
          <p:cNvPr id="436" name="Google Shape;436;p32"/>
          <p:cNvSpPr txBox="1"/>
          <p:nvPr/>
        </p:nvSpPr>
        <p:spPr>
          <a:xfrm>
            <a:off x="4644925" y="4517856"/>
            <a:ext cx="290199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: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إنشاء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نموذج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يتنبأ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المعرض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ين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لخطر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Cairo"/>
              </a:rPr>
              <a:t>الهدر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الدراسي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ودخول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سوق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للتدخل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الاستباقي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قبل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وقوع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الاستغلال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37" name="Google Shape;437;p32"/>
          <p:cNvSpPr txBox="1"/>
          <p:nvPr/>
        </p:nvSpPr>
        <p:spPr>
          <a:xfrm>
            <a:off x="794076" y="2608957"/>
            <a:ext cx="3047099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بنغلاديش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: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تتبع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المصانع</a:t>
            </a:r>
            <a:endParaRPr dirty="0"/>
          </a:p>
        </p:txBody>
      </p:sp>
      <p:sp>
        <p:nvSpPr>
          <p:cNvPr id="438" name="Google Shape;438;p32"/>
          <p:cNvSpPr txBox="1"/>
          <p:nvPr/>
        </p:nvSpPr>
        <p:spPr>
          <a:xfrm>
            <a:off x="866626" y="3334728"/>
            <a:ext cx="290199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التقنية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التفتيش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الرقمي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+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السحابة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(Cloud).</a:t>
            </a:r>
            <a:endParaRPr dirty="0"/>
          </a:p>
        </p:txBody>
      </p:sp>
      <p:sp>
        <p:nvSpPr>
          <p:cNvPr id="439" name="Google Shape;439;p32"/>
          <p:cNvSpPr txBox="1"/>
          <p:nvPr/>
        </p:nvSpPr>
        <p:spPr>
          <a:xfrm>
            <a:off x="866626" y="4494140"/>
            <a:ext cx="2901999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: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رفع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تقارير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ظروف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وأعمار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العمال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إلى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منصات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سحابية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شفافة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مما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يجعل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إخفاء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عمالة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مصانع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الملابس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صعباً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440" name="Google Shape;440;p32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16975" y="1808857"/>
            <a:ext cx="5143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32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95826" y="1808857"/>
            <a:ext cx="4000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32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31801" y="1808857"/>
            <a:ext cx="5715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443" name="Google Shape;443;p32"/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30000"/>
              </a:lnSpc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آسيا</a:t>
            </a:r>
            <a:r>
              <a:rPr lang="ar-MA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fr-FR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:</a:t>
            </a:r>
            <a:r>
              <a:rPr lang="ar-MA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الهند، الفلبين، بنغلاديش 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  </a:t>
            </a:r>
            <a:endParaRPr dirty="0"/>
          </a:p>
        </p:txBody>
      </p:sp>
      <p:sp>
        <p:nvSpPr>
          <p:cNvPr id="444" name="Google Shape;444;p32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33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8131" y="-26582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3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500" y="1890712"/>
            <a:ext cx="5286375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33"/>
          <p:cNvSpPr txBox="1"/>
          <p:nvPr/>
        </p:nvSpPr>
        <p:spPr>
          <a:xfrm>
            <a:off x="6384131" y="1639341"/>
            <a:ext cx="495061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/>
            <a:r>
              <a:rPr lang="ar-MA" sz="2100" b="1" dirty="0">
                <a:solidFill>
                  <a:srgbClr val="006064"/>
                </a:solidFill>
                <a:latin typeface="Cairo"/>
                <a:cs typeface="Cairo"/>
                <a:sym typeface="Tajawal"/>
              </a:rPr>
              <a:t>منصة</a:t>
            </a:r>
            <a:r>
              <a:rPr lang="fr-FR" sz="2400" b="1" dirty="0">
                <a:solidFill>
                  <a:srgbClr val="1B5E2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2100" b="1" dirty="0">
                <a:solidFill>
                  <a:srgbClr val="006064"/>
                </a:solidFill>
                <a:latin typeface="Cairo"/>
                <a:cs typeface="Cairo"/>
                <a:sym typeface="Tajawal"/>
              </a:rPr>
              <a:t>Comply</a:t>
            </a:r>
            <a:r>
              <a:rPr lang="en-US" sz="2400" b="1" dirty="0">
                <a:solidFill>
                  <a:srgbClr val="1B5E2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2100" b="1" dirty="0">
                <a:solidFill>
                  <a:srgbClr val="006064"/>
                </a:solidFill>
                <a:latin typeface="Cairo"/>
                <a:cs typeface="Cairo"/>
                <a:sym typeface="Tajawal"/>
              </a:rPr>
              <a:t>Chain</a:t>
            </a:r>
            <a:r>
              <a:rPr lang="en-US" sz="2400" b="1" dirty="0">
                <a:solidFill>
                  <a:srgbClr val="1B5E20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endParaRPr lang="en-US" sz="2400" dirty="0"/>
          </a:p>
        </p:txBody>
      </p:sp>
      <p:sp>
        <p:nvSpPr>
          <p:cNvPr id="456" name="Google Shape;456;p33"/>
          <p:cNvSpPr txBox="1"/>
          <p:nvPr/>
        </p:nvSpPr>
        <p:spPr>
          <a:xfrm>
            <a:off x="6619874" y="2294423"/>
            <a:ext cx="4714875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ar-SA" sz="1500" dirty="0">
                <a:solidFill>
                  <a:srgbClr val="37474F"/>
                </a:solidFill>
                <a:latin typeface="Tajawal"/>
                <a:cs typeface="Tajawal"/>
              </a:rPr>
              <a:t>التقنية : أدوات تحليل البيانات، </a:t>
            </a:r>
            <a:endParaRPr lang="fr-FR" sz="1500" dirty="0">
              <a:solidFill>
                <a:srgbClr val="37474F"/>
              </a:solidFill>
              <a:latin typeface="Tajawal"/>
              <a:cs typeface="Tajawal"/>
            </a:endParaRPr>
          </a:p>
          <a:p>
            <a:pPr algn="r" rtl="1">
              <a:lnSpc>
                <a:spcPct val="160000"/>
              </a:lnSpc>
            </a:pPr>
            <a:r>
              <a:rPr lang="ar-SA" sz="1500" dirty="0">
                <a:solidFill>
                  <a:srgbClr val="37474F"/>
                </a:solidFill>
                <a:latin typeface="Tajawal"/>
                <a:cs typeface="Tajawal"/>
              </a:rPr>
              <a:t> 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 </a:t>
            </a:r>
            <a:r>
              <a:rPr lang="ar-SA" sz="1500" dirty="0">
                <a:solidFill>
                  <a:srgbClr val="37474F"/>
                </a:solidFill>
                <a:latin typeface="Tajawal"/>
                <a:cs typeface="Tajawal"/>
              </a:rPr>
              <a:t>مساعدة الشركات على تطوير أنظمة </a:t>
            </a:r>
            <a:r>
              <a:rPr lang="fr-FR" sz="1500" dirty="0">
                <a:solidFill>
                  <a:srgbClr val="37474F"/>
                </a:solidFill>
                <a:latin typeface="Tajawal"/>
                <a:cs typeface="Tajawal"/>
              </a:rPr>
              <a:t>Due Diligence</a:t>
            </a:r>
            <a:r>
              <a:rPr lang="ar-SA" sz="1500" dirty="0">
                <a:solidFill>
                  <a:srgbClr val="37474F"/>
                </a:solidFill>
                <a:latin typeface="Tajawal"/>
                <a:cs typeface="Tajawal"/>
              </a:rPr>
              <a:t>  لمراقبة سلاسل التوريد الخاصة بها.</a:t>
            </a:r>
            <a:endParaRPr lang="fr-FR" sz="1500" dirty="0">
              <a:solidFill>
                <a:srgbClr val="37474F"/>
              </a:solidFill>
              <a:latin typeface="Tajawal"/>
              <a:cs typeface="Tajawal"/>
            </a:endParaRPr>
          </a:p>
          <a:p>
            <a:pPr algn="r" rtl="1">
              <a:lnSpc>
                <a:spcPct val="160000"/>
              </a:lnSpc>
            </a:pPr>
            <a:r>
              <a:rPr lang="ar-SA" sz="1500" dirty="0">
                <a:solidFill>
                  <a:srgbClr val="37474F"/>
                </a:solidFill>
                <a:latin typeface="Tajawal"/>
                <a:cs typeface="Tajawal"/>
              </a:rPr>
              <a:t> توفر إطارًا عمليًا للشركات لاستخدام التقنيات (مثل البلوك تشين وتحليل البيانات) لتحديد مخاطر عمالة الأطفال ومنعها.</a:t>
            </a:r>
            <a:endParaRPr lang="fr-FR" sz="1500" dirty="0">
              <a:solidFill>
                <a:srgbClr val="37474F"/>
              </a:solidFill>
              <a:latin typeface="Tajawal"/>
              <a:cs typeface="Tajawal"/>
            </a:endParaRPr>
          </a:p>
          <a:p>
            <a:pPr lvl="0" algn="r" rtl="1">
              <a:lnSpc>
                <a:spcPct val="160000"/>
              </a:lnSpc>
            </a:pP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.</a:t>
            </a:r>
            <a:endParaRPr sz="1500" dirty="0">
              <a:solidFill>
                <a:srgbClr val="37474F"/>
              </a:solidFill>
              <a:latin typeface="Tajawal"/>
              <a:cs typeface="Tajawal"/>
            </a:endParaRPr>
          </a:p>
        </p:txBody>
      </p:sp>
      <p:sp>
        <p:nvSpPr>
          <p:cNvPr id="457" name="Google Shape;457;p33"/>
          <p:cNvSpPr txBox="1"/>
          <p:nvPr/>
        </p:nvSpPr>
        <p:spPr>
          <a:xfrm>
            <a:off x="716757" y="1729129"/>
            <a:ext cx="4950618" cy="323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dirty="0">
                <a:solidFill>
                  <a:srgbClr val="006064"/>
                </a:solidFill>
                <a:latin typeface="Cairo"/>
                <a:cs typeface="Cairo"/>
                <a:sym typeface="Tajawal"/>
              </a:rPr>
              <a:t> Google &amp; Microsoft</a:t>
            </a:r>
            <a:endParaRPr sz="2100" b="1" dirty="0">
              <a:solidFill>
                <a:srgbClr val="006064"/>
              </a:solidFill>
              <a:latin typeface="Cairo"/>
              <a:cs typeface="Cairo"/>
            </a:endParaRPr>
          </a:p>
        </p:txBody>
      </p:sp>
      <p:sp>
        <p:nvSpPr>
          <p:cNvPr id="458" name="Google Shape;458;p33"/>
          <p:cNvSpPr txBox="1"/>
          <p:nvPr/>
        </p:nvSpPr>
        <p:spPr>
          <a:xfrm>
            <a:off x="952500" y="2396132"/>
            <a:ext cx="4714875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ar-SA" sz="1500" dirty="0">
                <a:solidFill>
                  <a:srgbClr val="37474F"/>
                </a:solidFill>
                <a:latin typeface="Tajawal"/>
                <a:cs typeface="Tajawal"/>
              </a:rPr>
              <a:t>التقنية</a:t>
            </a:r>
            <a:r>
              <a:rPr lang="fr-FR" sz="1500" dirty="0">
                <a:solidFill>
                  <a:srgbClr val="37474F"/>
                </a:solidFill>
                <a:latin typeface="Tajawal"/>
                <a:cs typeface="Tajawal"/>
              </a:rPr>
              <a:t>;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استخدام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b="1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التعلم</a:t>
            </a:r>
            <a:r>
              <a:rPr lang="en-US" sz="1500" b="1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b="1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الآلي</a:t>
            </a:r>
            <a:r>
              <a:rPr lang="en-US" sz="1500" b="1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 Machine Learning</a:t>
            </a:r>
          </a:p>
          <a:p>
            <a:pPr lvl="0" algn="r" rtl="1">
              <a:lnSpc>
                <a:spcPct val="160000"/>
              </a:lnSpc>
            </a:pP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الهدف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ar-SA" sz="1500" dirty="0">
                <a:solidFill>
                  <a:srgbClr val="37474F"/>
                </a:solidFill>
                <a:latin typeface="Tajawal"/>
                <a:cs typeface="Tajawal"/>
              </a:rPr>
              <a:t>تحديد الموردين والمناطق الجغرافية عالية الخطورة حيث يكون احتمال وجود عمالة الأطفال مرتفعًا</a:t>
            </a:r>
            <a:r>
              <a:rPr lang="fr-FR" sz="1500" dirty="0">
                <a:solidFill>
                  <a:srgbClr val="37474F"/>
                </a:solidFill>
                <a:latin typeface="Tajawal"/>
                <a:cs typeface="Tajawal"/>
              </a:rPr>
              <a:t> 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64" name="Google Shape;464;p33"/>
          <p:cNvSpPr txBox="1"/>
          <p:nvPr/>
        </p:nvSpPr>
        <p:spPr>
          <a:xfrm>
            <a:off x="28575" y="452586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الولايات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المتحدة</a:t>
            </a:r>
            <a:r>
              <a:rPr lang="ar-SA" sz="3150" b="1" dirty="0">
                <a:solidFill>
                  <a:srgbClr val="004D40"/>
                </a:solidFill>
                <a:latin typeface="Cairo"/>
                <a:cs typeface="Cairo"/>
              </a:rPr>
              <a:t>الأمريكية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 </a:t>
            </a:r>
            <a:endParaRPr dirty="0"/>
          </a:p>
        </p:txBody>
      </p:sp>
      <p:sp>
        <p:nvSpPr>
          <p:cNvPr id="465" name="Google Shape;465;p33"/>
          <p:cNvSpPr/>
          <p:nvPr/>
        </p:nvSpPr>
        <p:spPr>
          <a:xfrm>
            <a:off x="11563350" y="452586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>
          <a:extLst>
            <a:ext uri="{FF2B5EF4-FFF2-40B4-BE49-F238E27FC236}">
              <a16:creationId xmlns:a16="http://schemas.microsoft.com/office/drawing/2014/main" id="{104F2E88-E9D1-5602-FE47-C5658F51B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33" descr="image.png">
            <a:extLst>
              <a:ext uri="{FF2B5EF4-FFF2-40B4-BE49-F238E27FC236}">
                <a16:creationId xmlns:a16="http://schemas.microsoft.com/office/drawing/2014/main" id="{A61AD9A2-E4D9-C509-0E62-70470A0E99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33" descr="image.png">
            <a:extLst>
              <a:ext uri="{FF2B5EF4-FFF2-40B4-BE49-F238E27FC236}">
                <a16:creationId xmlns:a16="http://schemas.microsoft.com/office/drawing/2014/main" id="{10047E2E-D675-9053-1A84-AA904362D7C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500" y="1890712"/>
            <a:ext cx="5286375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p33" descr="image.png">
            <a:extLst>
              <a:ext uri="{FF2B5EF4-FFF2-40B4-BE49-F238E27FC236}">
                <a16:creationId xmlns:a16="http://schemas.microsoft.com/office/drawing/2014/main" id="{77A5F0C1-0A98-6A83-F26D-DE010915EC4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96000" y="1957131"/>
            <a:ext cx="5286375" cy="3105662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33">
            <a:extLst>
              <a:ext uri="{FF2B5EF4-FFF2-40B4-BE49-F238E27FC236}">
                <a16:creationId xmlns:a16="http://schemas.microsoft.com/office/drawing/2014/main" id="{F4582FB2-1582-B8EB-E4AA-A53543994A85}"/>
              </a:ext>
            </a:extLst>
          </p:cNvPr>
          <p:cNvSpPr txBox="1"/>
          <p:nvPr/>
        </p:nvSpPr>
        <p:spPr>
          <a:xfrm>
            <a:off x="571500" y="2187609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الاستباقية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التنبؤ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بالمشكلة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قبل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وقوعها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بالذكاء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الاصطناعي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61" name="Google Shape;461;p33">
            <a:extLst>
              <a:ext uri="{FF2B5EF4-FFF2-40B4-BE49-F238E27FC236}">
                <a16:creationId xmlns:a16="http://schemas.microsoft.com/office/drawing/2014/main" id="{AB7A58F6-41ED-4FEC-9F67-50BA20F64E06}"/>
              </a:ext>
            </a:extLst>
          </p:cNvPr>
          <p:cNvSpPr txBox="1"/>
          <p:nvPr/>
        </p:nvSpPr>
        <p:spPr>
          <a:xfrm>
            <a:off x="571500" y="2987709"/>
            <a:ext cx="4572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الشفافية:</a:t>
            </a:r>
            <a:r>
              <a:rPr lang="en-US" sz="1500" b="0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استخدام البلوك تشين لمنع التزوير.</a:t>
            </a:r>
            <a:endParaRPr/>
          </a:p>
        </p:txBody>
      </p:sp>
      <p:sp>
        <p:nvSpPr>
          <p:cNvPr id="462" name="Google Shape;462;p33">
            <a:extLst>
              <a:ext uri="{FF2B5EF4-FFF2-40B4-BE49-F238E27FC236}">
                <a16:creationId xmlns:a16="http://schemas.microsoft.com/office/drawing/2014/main" id="{88061E66-1EFB-C5DE-0237-5387BB37C5D8}"/>
              </a:ext>
            </a:extLst>
          </p:cNvPr>
          <p:cNvSpPr txBox="1"/>
          <p:nvPr/>
        </p:nvSpPr>
        <p:spPr>
          <a:xfrm>
            <a:off x="571500" y="3483009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التكامل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منصات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تجمع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الهاتف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السحابةcloud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والذكاء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الاصطناعي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63" name="Google Shape;463;p33">
            <a:extLst>
              <a:ext uri="{FF2B5EF4-FFF2-40B4-BE49-F238E27FC236}">
                <a16:creationId xmlns:a16="http://schemas.microsoft.com/office/drawing/2014/main" id="{5F9750B9-DB8C-8EF4-9ABA-A2818E197330}"/>
              </a:ext>
            </a:extLst>
          </p:cNvPr>
          <p:cNvSpPr txBox="1"/>
          <p:nvPr/>
        </p:nvSpPr>
        <p:spPr>
          <a:xfrm>
            <a:off x="571500" y="4283109"/>
            <a:ext cx="4572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1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تمكين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جعل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كل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فرد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شريكًا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عبر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التطبيقات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64" name="Google Shape;464;p33">
            <a:extLst>
              <a:ext uri="{FF2B5EF4-FFF2-40B4-BE49-F238E27FC236}">
                <a16:creationId xmlns:a16="http://schemas.microsoft.com/office/drawing/2014/main" id="{05E1F033-827F-9BB9-633E-E57358E0459A}"/>
              </a:ext>
            </a:extLst>
          </p:cNvPr>
          <p:cNvSpPr txBox="1"/>
          <p:nvPr/>
        </p:nvSpPr>
        <p:spPr>
          <a:xfrm>
            <a:off x="28575" y="452586"/>
            <a:ext cx="11401425" cy="640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30000"/>
              </a:lnSpc>
            </a:pPr>
            <a:r>
              <a:rPr lang="en-US" sz="30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توجهات</a:t>
            </a:r>
            <a:r>
              <a:rPr lang="en-US" sz="3000" b="1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000" b="1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</a:t>
            </a:r>
            <a:r>
              <a:rPr lang="en-US" sz="30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لذكاء</a:t>
            </a:r>
            <a:r>
              <a:rPr lang="en-US" sz="32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30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الاصطناعي</a:t>
            </a:r>
            <a:r>
              <a:rPr lang="en-US" sz="32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 </a:t>
            </a:r>
            <a:r>
              <a:rPr lang="en-US" sz="3000" b="1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 </a:t>
            </a:r>
            <a:endParaRPr sz="3000" dirty="0"/>
          </a:p>
        </p:txBody>
      </p:sp>
      <p:sp>
        <p:nvSpPr>
          <p:cNvPr id="465" name="Google Shape;465;p33">
            <a:extLst>
              <a:ext uri="{FF2B5EF4-FFF2-40B4-BE49-F238E27FC236}">
                <a16:creationId xmlns:a16="http://schemas.microsoft.com/office/drawing/2014/main" id="{0075B1A4-FF8B-3749-AE04-10BED68D88B4}"/>
              </a:ext>
            </a:extLst>
          </p:cNvPr>
          <p:cNvSpPr/>
          <p:nvPr/>
        </p:nvSpPr>
        <p:spPr>
          <a:xfrm>
            <a:off x="11563350" y="452586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6" name="Google Shape;466;p33" descr="image.png">
            <a:extLst>
              <a:ext uri="{FF2B5EF4-FFF2-40B4-BE49-F238E27FC236}">
                <a16:creationId xmlns:a16="http://schemas.microsoft.com/office/drawing/2014/main" id="{4C6E579D-EEA4-D88F-090B-97B6C530F651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05425" y="2291488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33" descr="image.png">
            <a:extLst>
              <a:ext uri="{FF2B5EF4-FFF2-40B4-BE49-F238E27FC236}">
                <a16:creationId xmlns:a16="http://schemas.microsoft.com/office/drawing/2014/main" id="{00663FC7-9964-2E81-FDA1-31461AA3184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05425" y="3091588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33" descr="image.png">
            <a:extLst>
              <a:ext uri="{FF2B5EF4-FFF2-40B4-BE49-F238E27FC236}">
                <a16:creationId xmlns:a16="http://schemas.microsoft.com/office/drawing/2014/main" id="{BA4DB753-0C57-81A6-7402-91C80E9C09A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05425" y="3586888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33" descr="image.png">
            <a:extLst>
              <a:ext uri="{FF2B5EF4-FFF2-40B4-BE49-F238E27FC236}">
                <a16:creationId xmlns:a16="http://schemas.microsoft.com/office/drawing/2014/main" id="{840C0934-3A5D-C81C-665F-1322EA2CDB15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305425" y="4386988"/>
            <a:ext cx="171450" cy="200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4397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31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31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7950" y="1913632"/>
            <a:ext cx="3492549" cy="3931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31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9650" y="1913632"/>
            <a:ext cx="3492549" cy="3931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31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351" y="1913632"/>
            <a:ext cx="3492549" cy="3931592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31"/>
          <p:cNvSpPr txBox="1"/>
          <p:nvPr/>
        </p:nvSpPr>
        <p:spPr>
          <a:xfrm>
            <a:off x="8350675" y="3047107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تطبيقات الإبلاغ الذكية</a:t>
            </a:r>
            <a:endParaRPr/>
          </a:p>
        </p:txBody>
      </p:sp>
      <p:sp>
        <p:nvSpPr>
          <p:cNvPr id="408" name="Google Shape;408;p31"/>
          <p:cNvSpPr txBox="1"/>
          <p:nvPr/>
        </p:nvSpPr>
        <p:spPr>
          <a:xfrm>
            <a:off x="8423225" y="3679477"/>
            <a:ext cx="2901999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تطوير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تطبيقات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تتيح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للعامة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الإبلاغ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المجهول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والآمن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حالات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تشغيل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 </a:t>
            </a:r>
            <a:endParaRPr dirty="0"/>
          </a:p>
        </p:txBody>
      </p:sp>
      <p:sp>
        <p:nvSpPr>
          <p:cNvPr id="409" name="Google Shape;409;p31"/>
          <p:cNvSpPr txBox="1"/>
          <p:nvPr/>
        </p:nvSpPr>
        <p:spPr>
          <a:xfrm>
            <a:off x="4572375" y="3047107"/>
            <a:ext cx="3047099" cy="69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مقاربة استباقية وتحليلية</a:t>
            </a:r>
            <a:endParaRPr/>
          </a:p>
        </p:txBody>
      </p:sp>
      <p:sp>
        <p:nvSpPr>
          <p:cNvPr id="410" name="Google Shape;410;p31"/>
          <p:cNvSpPr txBox="1"/>
          <p:nvPr/>
        </p:nvSpPr>
        <p:spPr>
          <a:xfrm>
            <a:off x="794076" y="3047107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دور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المجتمع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المدني</a:t>
            </a:r>
            <a:endParaRPr dirty="0"/>
          </a:p>
        </p:txBody>
      </p:sp>
      <p:sp>
        <p:nvSpPr>
          <p:cNvPr id="411" name="Google Shape;411;p31"/>
          <p:cNvSpPr txBox="1"/>
          <p:nvPr/>
        </p:nvSpPr>
        <p:spPr>
          <a:xfrm>
            <a:off x="866626" y="3679477"/>
            <a:ext cx="2901999" cy="1526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>
              <a:lnSpc>
                <a:spcPct val="160000"/>
              </a:lnSpc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ضرورة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اعتماد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جمعيات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Cairo"/>
              </a:rPr>
              <a:t>المجتمع</a:t>
            </a:r>
            <a:r>
              <a:rPr lang="en-US" sz="1600" b="1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Cairo"/>
              </a:rPr>
              <a:t>المدني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للتحول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الرقمي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لتعزيز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التنسيق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الفعال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السلطات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الحكومية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وضمان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تكامل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الجهود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412" name="Google Shape;412;p31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702700" y="2247007"/>
            <a:ext cx="3429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31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67251" y="2247007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31"/>
          <p:cNvSpPr txBox="1"/>
          <p:nvPr/>
        </p:nvSpPr>
        <p:spPr>
          <a:xfrm>
            <a:off x="4644925" y="3930848"/>
            <a:ext cx="2568624" cy="664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إنشاء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قواعد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بيانات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محلية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للأطفال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وضعية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هشاشة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415" name="Google Shape;415;p31"/>
          <p:cNvSpPr txBox="1"/>
          <p:nvPr/>
        </p:nvSpPr>
        <p:spPr>
          <a:xfrm>
            <a:off x="4644925" y="4574678"/>
            <a:ext cx="2568624" cy="997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استخدام الذكاء الاصطناعي لتحليل وضع الأسرة والتخطيط لتدخلات ملائمة.</a:t>
            </a:r>
            <a:endParaRPr/>
          </a:p>
        </p:txBody>
      </p:sp>
      <p:pic>
        <p:nvPicPr>
          <p:cNvPr id="416" name="Google Shape;416;p31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31801" y="2247007"/>
            <a:ext cx="5715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31"/>
          <p:cNvSpPr txBox="1"/>
          <p:nvPr/>
        </p:nvSpPr>
        <p:spPr>
          <a:xfrm>
            <a:off x="28575" y="571500"/>
            <a:ext cx="11401425" cy="52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الفرص والتطبيقات الممكنة في العالم العربي</a:t>
            </a:r>
            <a:endParaRPr/>
          </a:p>
        </p:txBody>
      </p:sp>
      <p:sp>
        <p:nvSpPr>
          <p:cNvPr id="418" name="Google Shape;418;p31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9" name="Google Shape;419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94526" y="3978473"/>
            <a:ext cx="152400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31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94526" y="4622303"/>
            <a:ext cx="152400" cy="18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Google Shape;575;p39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6272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39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38875" y="711696"/>
            <a:ext cx="5381625" cy="255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39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00" y="711696"/>
            <a:ext cx="5381625" cy="255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39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38875" y="3458616"/>
            <a:ext cx="5381625" cy="2556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39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71500" y="3458616"/>
            <a:ext cx="5381625" cy="2556420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39"/>
          <p:cNvSpPr txBox="1"/>
          <p:nvPr/>
        </p:nvSpPr>
        <p:spPr>
          <a:xfrm>
            <a:off x="649456" y="6252131"/>
            <a:ext cx="10668000" cy="365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4800" tIns="0" rIns="0" bIns="0" anchor="t" anchorCtr="0">
            <a:spAutoFit/>
          </a:bodyPr>
          <a:lstStyle/>
          <a:p>
            <a:pPr marL="0" marR="0" lvl="0" indent="0" algn="ctr" rtl="0">
              <a:lnSpc>
                <a:spcPct val="1599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التكنولوجيا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تجعل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حماية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الطفولة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أكثر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استباقية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وإنصافاً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وشفافية</a:t>
            </a:r>
            <a:r>
              <a:rPr lang="en-US" sz="1800" b="1" i="0" u="none" strike="noStrike" cap="none" dirty="0">
                <a:solidFill>
                  <a:srgbClr val="00796B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582" name="Google Shape;582;p39"/>
          <p:cNvSpPr txBox="1"/>
          <p:nvPr/>
        </p:nvSpPr>
        <p:spPr>
          <a:xfrm>
            <a:off x="6414373" y="1845171"/>
            <a:ext cx="5030628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للأطفال</a:t>
            </a:r>
            <a:endParaRPr/>
          </a:p>
        </p:txBody>
      </p:sp>
      <p:sp>
        <p:nvSpPr>
          <p:cNvPr id="583" name="Google Shape;583;p39"/>
          <p:cNvSpPr txBox="1"/>
          <p:nvPr/>
        </p:nvSpPr>
        <p:spPr>
          <a:xfrm>
            <a:off x="6534150" y="2477541"/>
            <a:ext cx="47910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أسرع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ومتابعة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أدق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لضمان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سلامتهم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584" name="Google Shape;584;p39"/>
          <p:cNvSpPr txBox="1"/>
          <p:nvPr/>
        </p:nvSpPr>
        <p:spPr>
          <a:xfrm>
            <a:off x="746998" y="1845171"/>
            <a:ext cx="5030628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للمؤسسات</a:t>
            </a:r>
            <a:endParaRPr/>
          </a:p>
        </p:txBody>
      </p:sp>
      <p:sp>
        <p:nvSpPr>
          <p:cNvPr id="585" name="Google Shape;585;p39"/>
          <p:cNvSpPr txBox="1"/>
          <p:nvPr/>
        </p:nvSpPr>
        <p:spPr>
          <a:xfrm>
            <a:off x="866775" y="2477541"/>
            <a:ext cx="47910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موثوقة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لاتخاذ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قرارات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صائبة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مبنية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على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أدلة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586" name="Google Shape;586;p39"/>
          <p:cNvSpPr txBox="1"/>
          <p:nvPr/>
        </p:nvSpPr>
        <p:spPr>
          <a:xfrm>
            <a:off x="6414373" y="4592091"/>
            <a:ext cx="5030628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للجمعيات</a:t>
            </a:r>
            <a:endParaRPr/>
          </a:p>
        </p:txBody>
      </p:sp>
      <p:sp>
        <p:nvSpPr>
          <p:cNvPr id="587" name="Google Shape;587;p39"/>
          <p:cNvSpPr txBox="1"/>
          <p:nvPr/>
        </p:nvSpPr>
        <p:spPr>
          <a:xfrm>
            <a:off x="6534150" y="5224462"/>
            <a:ext cx="47910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فعالية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أكبر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وشفافية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عالية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التدخلات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الميدانية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588" name="Google Shape;588;p39"/>
          <p:cNvSpPr txBox="1"/>
          <p:nvPr/>
        </p:nvSpPr>
        <p:spPr>
          <a:xfrm>
            <a:off x="746998" y="4592091"/>
            <a:ext cx="5030628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للمجتمع</a:t>
            </a:r>
            <a:endParaRPr/>
          </a:p>
        </p:txBody>
      </p:sp>
      <p:sp>
        <p:nvSpPr>
          <p:cNvPr id="589" name="Google Shape;589;p39"/>
          <p:cNvSpPr txBox="1"/>
          <p:nvPr/>
        </p:nvSpPr>
        <p:spPr>
          <a:xfrm>
            <a:off x="866775" y="5224462"/>
            <a:ext cx="479107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مجتمعي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أعلى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ومشاركة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أوسع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590" name="Google Shape;590;p39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467850" y="6500812"/>
            <a:ext cx="20955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39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514600" y="6500812"/>
            <a:ext cx="20955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2" name="Google Shape;592;p39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758237" y="1045071"/>
            <a:ext cx="3429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39" descr="image.pn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033712" y="104507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39" descr="image.pn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672512" y="3791991"/>
            <a:ext cx="5143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39" descr="image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976562" y="3791991"/>
            <a:ext cx="5715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39"/>
          <p:cNvSpPr txBox="1"/>
          <p:nvPr/>
        </p:nvSpPr>
        <p:spPr>
          <a:xfrm>
            <a:off x="43576" y="147983"/>
            <a:ext cx="11401425" cy="52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النتائج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المنتظرة</a:t>
            </a:r>
            <a:endParaRPr dirty="0"/>
          </a:p>
        </p:txBody>
      </p:sp>
      <p:sp>
        <p:nvSpPr>
          <p:cNvPr id="597" name="Google Shape;597;p39"/>
          <p:cNvSpPr/>
          <p:nvPr/>
        </p:nvSpPr>
        <p:spPr>
          <a:xfrm>
            <a:off x="11563350" y="35778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26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4068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6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34125" y="2925960"/>
            <a:ext cx="5286375" cy="2575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6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00" y="2925960"/>
            <a:ext cx="5286375" cy="223257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6"/>
          <p:cNvSpPr txBox="1"/>
          <p:nvPr/>
        </p:nvSpPr>
        <p:spPr>
          <a:xfrm>
            <a:off x="6394608" y="3221235"/>
            <a:ext cx="4930616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التحديات الأخلاقية</a:t>
            </a:r>
            <a:endParaRPr/>
          </a:p>
        </p:txBody>
      </p:sp>
      <p:sp>
        <p:nvSpPr>
          <p:cNvPr id="306" name="Google Shape;306;p26"/>
          <p:cNvSpPr txBox="1"/>
          <p:nvPr/>
        </p:nvSpPr>
        <p:spPr>
          <a:xfrm>
            <a:off x="631983" y="3221235"/>
            <a:ext cx="4930616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>
              <a:lnSpc>
                <a:spcPct val="129952"/>
              </a:lnSpc>
            </a:pP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dirty="0" err="1">
                <a:solidFill>
                  <a:srgbClr val="00796B"/>
                </a:solidFill>
                <a:latin typeface="Cairo"/>
                <a:cs typeface="Cairo"/>
                <a:sym typeface="Cairo"/>
              </a:rPr>
              <a:t>المقترح</a:t>
            </a:r>
            <a:r>
              <a:rPr lang="en-US" sz="2100" b="1" dirty="0" err="1">
                <a:solidFill>
                  <a:srgbClr val="00796B"/>
                </a:solidFill>
                <a:latin typeface="Cairo"/>
                <a:cs typeface="Cairo"/>
                <a:sym typeface="Tajawal"/>
              </a:rPr>
              <a:t>ات</a:t>
            </a:r>
            <a:endParaRPr sz="2100" b="1" dirty="0">
              <a:solidFill>
                <a:srgbClr val="00796B"/>
              </a:solidFill>
              <a:latin typeface="Cairo"/>
              <a:cs typeface="Cairo"/>
            </a:endParaRPr>
          </a:p>
        </p:txBody>
      </p:sp>
      <p:sp>
        <p:nvSpPr>
          <p:cNvPr id="307" name="Google Shape;307;p26"/>
          <p:cNvSpPr txBox="1"/>
          <p:nvPr/>
        </p:nvSpPr>
        <p:spPr>
          <a:xfrm>
            <a:off x="866775" y="3758356"/>
            <a:ext cx="4695825" cy="1181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وضع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8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ميثاق</a:t>
            </a:r>
            <a:r>
              <a:rPr lang="en-US" sz="18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 </a:t>
            </a:r>
            <a:r>
              <a:rPr lang="ar-MA" sz="1800" b="1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عربي</a:t>
            </a:r>
            <a:r>
              <a:rPr lang="en-US" sz="18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لأخلاقيات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الذكاء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الاصطناعي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يحترم </a:t>
            </a:r>
            <a:r>
              <a:rPr lang="ar-MA" sz="1500" b="1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الخصوصية العربية</a:t>
            </a:r>
            <a:r>
              <a:rPr lang="fr-FR" sz="1500" b="1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يضمن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تكون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التكنولوجيا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وسيلة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للعدالة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والإنصاف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خطراً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على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الكرامة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الإنسانية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08" name="Google Shape;308;p26"/>
          <p:cNvSpPr txBox="1"/>
          <p:nvPr/>
        </p:nvSpPr>
        <p:spPr>
          <a:xfrm>
            <a:off x="6629400" y="3720256"/>
            <a:ext cx="3981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المعطيات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الشخصية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للأطفال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09" name="Google Shape;309;p26"/>
          <p:cNvSpPr txBox="1"/>
          <p:nvPr/>
        </p:nvSpPr>
        <p:spPr>
          <a:xfrm>
            <a:off x="6629400" y="4215556"/>
            <a:ext cx="3981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مخاطر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التحيز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الخوارزمي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ضد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فئات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معينة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10" name="Google Shape;310;p26"/>
          <p:cNvSpPr txBox="1"/>
          <p:nvPr/>
        </p:nvSpPr>
        <p:spPr>
          <a:xfrm>
            <a:off x="6629400" y="4710856"/>
            <a:ext cx="39814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الفجوة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الرقمية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المدن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والقرى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311" name="Google Shape;311;p26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72775" y="3866357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26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72775" y="4361657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6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772775" y="4856957"/>
            <a:ext cx="171450" cy="2000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72;p24">
            <a:extLst>
              <a:ext uri="{FF2B5EF4-FFF2-40B4-BE49-F238E27FC236}">
                <a16:creationId xmlns:a16="http://schemas.microsoft.com/office/drawing/2014/main" id="{A709DD39-C270-C448-DF40-B039811F7FA8}"/>
              </a:ext>
            </a:extLst>
          </p:cNvPr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ال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Tajawal"/>
              </a:rPr>
              <a:t>أخلاقيات</a:t>
            </a:r>
            <a:endParaRPr sz="3150" b="1" dirty="0">
              <a:solidFill>
                <a:srgbClr val="004D40"/>
              </a:solidFill>
              <a:latin typeface="Cairo"/>
              <a:cs typeface="Cairo"/>
            </a:endParaRPr>
          </a:p>
        </p:txBody>
      </p:sp>
      <p:sp>
        <p:nvSpPr>
          <p:cNvPr id="3" name="Google Shape;273;p24">
            <a:extLst>
              <a:ext uri="{FF2B5EF4-FFF2-40B4-BE49-F238E27FC236}">
                <a16:creationId xmlns:a16="http://schemas.microsoft.com/office/drawing/2014/main" id="{84D8F181-0F2C-385B-96FA-F4263522E092}"/>
              </a:ext>
            </a:extLst>
          </p:cNvPr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256A3C-42D3-7B0E-52EC-D958FFE35D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213" y="202280"/>
            <a:ext cx="3365500" cy="241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6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8575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6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7950" y="1803796"/>
            <a:ext cx="3492549" cy="4151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6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9650" y="1803796"/>
            <a:ext cx="3492549" cy="4151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6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351" y="1803796"/>
            <a:ext cx="3492549" cy="4151262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6"/>
          <p:cNvSpPr txBox="1"/>
          <p:nvPr/>
        </p:nvSpPr>
        <p:spPr>
          <a:xfrm>
            <a:off x="8350675" y="2899171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C62828"/>
                </a:solidFill>
                <a:latin typeface="Cairo"/>
                <a:ea typeface="Cairo"/>
                <a:cs typeface="Cairo"/>
                <a:sym typeface="Cairo"/>
              </a:rPr>
              <a:t>الزاوية</a:t>
            </a:r>
            <a:r>
              <a:rPr lang="en-US" sz="2100" b="1" i="0" u="none" strike="noStrike" cap="none" dirty="0">
                <a:solidFill>
                  <a:srgbClr val="C62828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C62828"/>
                </a:solidFill>
                <a:latin typeface="Cairo"/>
                <a:ea typeface="Cairo"/>
                <a:cs typeface="Cairo"/>
                <a:sym typeface="Cairo"/>
              </a:rPr>
              <a:t>الإنسانية</a:t>
            </a:r>
            <a:endParaRPr dirty="0"/>
          </a:p>
        </p:txBody>
      </p:sp>
      <p:sp>
        <p:nvSpPr>
          <p:cNvPr id="128" name="Google Shape;128;p16"/>
          <p:cNvSpPr txBox="1"/>
          <p:nvPr/>
        </p:nvSpPr>
        <p:spPr>
          <a:xfrm>
            <a:off x="8350675" y="3619648"/>
            <a:ext cx="3047099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1" i="0" u="none" strike="noStrike" cap="none">
                <a:solidFill>
                  <a:srgbClr val="B71C1C"/>
                </a:solidFill>
                <a:latin typeface="Cairo"/>
                <a:ea typeface="Cairo"/>
                <a:cs typeface="Cairo"/>
                <a:sym typeface="Cairo"/>
              </a:rPr>
              <a:t>طفولة مُغتصَبة</a:t>
            </a:r>
            <a:endParaRPr/>
          </a:p>
        </p:txBody>
      </p:sp>
      <p:sp>
        <p:nvSpPr>
          <p:cNvPr id="129" name="Google Shape;129;p16"/>
          <p:cNvSpPr txBox="1"/>
          <p:nvPr/>
        </p:nvSpPr>
        <p:spPr>
          <a:xfrm>
            <a:off x="4572375" y="2899171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6A1B9A"/>
                </a:solidFill>
                <a:latin typeface="Cairo"/>
                <a:ea typeface="Cairo"/>
                <a:cs typeface="Cairo"/>
                <a:sym typeface="Cairo"/>
              </a:rPr>
              <a:t>الزاوية القانونية</a:t>
            </a:r>
            <a:endParaRPr/>
          </a:p>
        </p:txBody>
      </p:sp>
      <p:sp>
        <p:nvSpPr>
          <p:cNvPr id="130" name="Google Shape;130;p16"/>
          <p:cNvSpPr txBox="1"/>
          <p:nvPr/>
        </p:nvSpPr>
        <p:spPr>
          <a:xfrm>
            <a:off x="4572375" y="3619648"/>
            <a:ext cx="304709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l" rtl="1"/>
            <a:r>
              <a:rPr lang="en-US" sz="1650" b="1" dirty="0" err="1">
                <a:solidFill>
                  <a:srgbClr val="4A148C"/>
                </a:solidFill>
                <a:latin typeface="Cairo"/>
                <a:cs typeface="Cairo"/>
                <a:sym typeface="Cairo"/>
              </a:rPr>
              <a:t>جريمة</a:t>
            </a:r>
            <a:r>
              <a:rPr lang="en-US" sz="180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650" b="1" dirty="0" err="1">
                <a:solidFill>
                  <a:srgbClr val="4A148C"/>
                </a:solidFill>
                <a:latin typeface="Cairo"/>
                <a:cs typeface="Cairo"/>
                <a:sym typeface="Cairo"/>
              </a:rPr>
              <a:t>تحت</a:t>
            </a:r>
            <a:r>
              <a:rPr lang="en-US" sz="180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650" b="1" dirty="0" err="1">
                <a:solidFill>
                  <a:srgbClr val="4A148C"/>
                </a:solidFill>
                <a:latin typeface="Cairo"/>
                <a:cs typeface="Cairo"/>
                <a:sym typeface="Cairo"/>
              </a:rPr>
              <a:t>غطاء</a:t>
            </a:r>
            <a:r>
              <a:rPr lang="en-US" sz="180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650" b="1" dirty="0">
                <a:solidFill>
                  <a:srgbClr val="4A148C"/>
                </a:solidFill>
                <a:latin typeface="Cairo"/>
                <a:cs typeface="Cairo"/>
                <a:sym typeface="Cairo"/>
              </a:rPr>
              <a:t>"</a:t>
            </a:r>
            <a:r>
              <a:rPr lang="en-US" sz="1650" b="1" dirty="0" err="1">
                <a:solidFill>
                  <a:srgbClr val="4A148C"/>
                </a:solidFill>
                <a:latin typeface="Cairo"/>
                <a:cs typeface="Cairo"/>
                <a:sym typeface="Cairo"/>
              </a:rPr>
              <a:t>العمل</a:t>
            </a:r>
            <a:r>
              <a:rPr lang="en-US" sz="1650" b="1" dirty="0">
                <a:solidFill>
                  <a:srgbClr val="4A148C"/>
                </a:solidFill>
                <a:latin typeface="Cairo"/>
                <a:cs typeface="Cairo"/>
                <a:sym typeface="Cairo"/>
              </a:rPr>
              <a:t>" </a:t>
            </a:r>
            <a:endParaRPr sz="1650" b="1" dirty="0">
              <a:solidFill>
                <a:srgbClr val="4A148C"/>
              </a:solidFill>
              <a:latin typeface="Cairo"/>
              <a:cs typeface="Cairo"/>
            </a:endParaRPr>
          </a:p>
        </p:txBody>
      </p:sp>
      <p:sp>
        <p:nvSpPr>
          <p:cNvPr id="131" name="Google Shape;131;p16"/>
          <p:cNvSpPr txBox="1"/>
          <p:nvPr/>
        </p:nvSpPr>
        <p:spPr>
          <a:xfrm>
            <a:off x="794076" y="2899171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37474F"/>
                </a:solidFill>
                <a:latin typeface="Cairo"/>
                <a:ea typeface="Cairo"/>
                <a:cs typeface="Cairo"/>
                <a:sym typeface="Cairo"/>
              </a:rPr>
              <a:t>الزاوية النفسية</a:t>
            </a:r>
            <a:endParaRPr/>
          </a:p>
        </p:txBody>
      </p:sp>
      <p:sp>
        <p:nvSpPr>
          <p:cNvPr id="132" name="Google Shape;132;p16"/>
          <p:cNvSpPr txBox="1"/>
          <p:nvPr/>
        </p:nvSpPr>
        <p:spPr>
          <a:xfrm>
            <a:off x="794076" y="3619648"/>
            <a:ext cx="3047099" cy="400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1" i="0" u="none" strike="noStrike" cap="none">
                <a:solidFill>
                  <a:srgbClr val="263238"/>
                </a:solidFill>
                <a:latin typeface="Cairo"/>
                <a:ea typeface="Cairo"/>
                <a:cs typeface="Cairo"/>
                <a:sym typeface="Cairo"/>
              </a:rPr>
              <a:t>ندوب لا تندمل</a:t>
            </a:r>
            <a:endParaRPr/>
          </a:p>
        </p:txBody>
      </p:sp>
      <p:pic>
        <p:nvPicPr>
          <p:cNvPr id="133" name="Google Shape;133;p16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16975" y="2099071"/>
            <a:ext cx="51435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6"/>
          <p:cNvSpPr txBox="1"/>
          <p:nvPr/>
        </p:nvSpPr>
        <p:spPr>
          <a:xfrm>
            <a:off x="8423225" y="4314973"/>
            <a:ext cx="2378124" cy="664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حرمان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الحقوق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الأساسية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التعليم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اللعب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العيش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الكريم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.</a:t>
            </a:r>
            <a:endParaRPr dirty="0"/>
          </a:p>
        </p:txBody>
      </p:sp>
      <p:sp>
        <p:nvSpPr>
          <p:cNvPr id="135" name="Google Shape;135;p16"/>
          <p:cNvSpPr txBox="1"/>
          <p:nvPr/>
        </p:nvSpPr>
        <p:spPr>
          <a:xfrm>
            <a:off x="8423225" y="4958804"/>
            <a:ext cx="2378124" cy="664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استغلال اقتصادي كأيدي عاملة رخيصة يكرس دائرة الفقر.</a:t>
            </a:r>
            <a:endParaRPr/>
          </a:p>
        </p:txBody>
      </p:sp>
      <p:pic>
        <p:nvPicPr>
          <p:cNvPr id="136" name="Google Shape;136;p16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10101" y="2099071"/>
            <a:ext cx="5715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6"/>
          <p:cNvSpPr txBox="1"/>
          <p:nvPr/>
        </p:nvSpPr>
        <p:spPr>
          <a:xfrm>
            <a:off x="4644925" y="4314973"/>
            <a:ext cx="2378124" cy="664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انتهاك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للمواثيق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الدولية</a:t>
            </a:r>
            <a:r>
              <a:rPr lang="en-US" sz="135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)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اتفاقية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حقوق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الطفل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(ILO,</a:t>
            </a:r>
            <a:endParaRPr dirty="0"/>
          </a:p>
        </p:txBody>
      </p:sp>
      <p:sp>
        <p:nvSpPr>
          <p:cNvPr id="138" name="Google Shape;138;p16"/>
          <p:cNvSpPr txBox="1"/>
          <p:nvPr/>
        </p:nvSpPr>
        <p:spPr>
          <a:xfrm>
            <a:off x="4644925" y="4958804"/>
            <a:ext cx="2378124" cy="664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35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فجوة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بين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النصوص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القانونية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و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التطبيق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الفعلي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139" name="Google Shape;139;p16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88951" y="2099071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6"/>
          <p:cNvSpPr txBox="1"/>
          <p:nvPr/>
        </p:nvSpPr>
        <p:spPr>
          <a:xfrm>
            <a:off x="866626" y="4314973"/>
            <a:ext cx="2378124" cy="664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آثار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نفسية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عميقة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القلق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الاكتئاب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وانخفاض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تقدير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الذات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141" name="Google Shape;141;p16"/>
          <p:cNvSpPr txBox="1"/>
          <p:nvPr/>
        </p:nvSpPr>
        <p:spPr>
          <a:xfrm>
            <a:off x="866626" y="4958804"/>
            <a:ext cx="2378124" cy="6647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آثار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اجتماعية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35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35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الهدر</a:t>
            </a:r>
            <a:r>
              <a:rPr lang="en-US" sz="135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المدرسي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وضياع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مستقبل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3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الأجيال</a:t>
            </a:r>
            <a:r>
              <a:rPr lang="en-US" sz="13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142" name="Google Shape;142;p16"/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30000"/>
              </a:lnSpc>
            </a:pPr>
            <a:r>
              <a:rPr lang="ar-MA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توطئة</a:t>
            </a:r>
            <a:r>
              <a:rPr lang="fr-FR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ar-MA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:</a:t>
            </a:r>
            <a:r>
              <a:rPr lang="fr-FR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  </a:t>
            </a:r>
            <a:r>
              <a:rPr lang="ar-MA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عمالة الأطفال</a:t>
            </a:r>
            <a:r>
              <a:rPr lang="fr-FR" sz="3150" b="1" dirty="0">
                <a:solidFill>
                  <a:srgbClr val="004D4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Cairo"/>
              </a:rPr>
              <a:t>،</a:t>
            </a:r>
            <a:r>
              <a:rPr lang="ar-MA" sz="3150" b="1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أجر زهيد مقابل كلفة </a:t>
            </a:r>
            <a:r>
              <a:rPr lang="ar-MA" sz="3150" b="1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باهضة</a:t>
            </a:r>
            <a:endParaRPr dirty="0"/>
          </a:p>
        </p:txBody>
      </p:sp>
      <p:sp>
        <p:nvSpPr>
          <p:cNvPr id="143" name="Google Shape;143;p16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16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982326" y="4362598"/>
            <a:ext cx="152400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6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982326" y="5006429"/>
            <a:ext cx="152400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6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204026" y="4362598"/>
            <a:ext cx="152400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6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204026" y="5006429"/>
            <a:ext cx="152400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6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425726" y="4362598"/>
            <a:ext cx="152400" cy="18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6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425726" y="5006429"/>
            <a:ext cx="152400" cy="18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2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75" y="50452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27"/>
          <p:cNvSpPr txBox="1"/>
          <p:nvPr/>
        </p:nvSpPr>
        <p:spPr>
          <a:xfrm>
            <a:off x="6334125" y="2679352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إطلاق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برامج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وطنية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على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مستوى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الدول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ال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ع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ربية 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لدمج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الذكاء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الاصطناعي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سياسات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الطفولة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20" name="Google Shape;320;p27"/>
          <p:cNvSpPr txBox="1"/>
          <p:nvPr/>
        </p:nvSpPr>
        <p:spPr>
          <a:xfrm>
            <a:off x="6334125" y="3479452"/>
            <a:ext cx="4572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ar-MA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رقمنة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والمعلومات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لضمان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استغلالها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21" name="Google Shape;321;p27"/>
          <p:cNvSpPr txBox="1"/>
          <p:nvPr/>
        </p:nvSpPr>
        <p:spPr>
          <a:xfrm>
            <a:off x="6334125" y="4074522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تكوين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الفاعلين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الميدانيين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)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جمعيات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مساعدين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اجتماعيين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(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الأدوات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الرقمية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22" name="Google Shape;322;p27"/>
          <p:cNvSpPr txBox="1"/>
          <p:nvPr/>
        </p:nvSpPr>
        <p:spPr>
          <a:xfrm>
            <a:off x="571500" y="2749692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تشجيع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الشركات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الناشئة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(Startups)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للابتكار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المجال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الاجتماعي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23" name="Google Shape;323;p27"/>
          <p:cNvSpPr txBox="1"/>
          <p:nvPr/>
        </p:nvSpPr>
        <p:spPr>
          <a:xfrm>
            <a:off x="571500" y="3549792"/>
            <a:ext cx="4572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تنظيم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حملات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توعية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رقمية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المدارس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ووسائل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الإعلام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24" name="Google Shape;324;p27"/>
          <p:cNvSpPr txBox="1"/>
          <p:nvPr/>
        </p:nvSpPr>
        <p:spPr>
          <a:xfrm>
            <a:off x="571500" y="4045092"/>
            <a:ext cx="4572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بناء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نظام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وطني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ذكي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موحد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الطفولة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بتعاون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الجميع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25" name="Google Shape;325;p27"/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التوصيات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 </a:t>
            </a:r>
            <a:endParaRPr dirty="0"/>
          </a:p>
        </p:txBody>
      </p:sp>
      <p:sp>
        <p:nvSpPr>
          <p:cNvPr id="326" name="Google Shape;326;p27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7" name="Google Shape;327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68050" y="2811385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68050" y="3611485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68050" y="4242769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05425" y="2923928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05425" y="3724028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27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05425" y="4219328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CE00A6E-643E-BC6F-FDF2-970F1E4C60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b="12574"/>
          <a:stretch>
            <a:fillRect/>
          </a:stretch>
        </p:blipFill>
        <p:spPr>
          <a:xfrm>
            <a:off x="14941" y="8248"/>
            <a:ext cx="3771900" cy="259818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BB3E8D1-4AF4-0D89-B83E-361C533FFF74}"/>
              </a:ext>
            </a:extLst>
          </p:cNvPr>
          <p:cNvSpPr txBox="1"/>
          <p:nvPr/>
        </p:nvSpPr>
        <p:spPr>
          <a:xfrm>
            <a:off x="253217" y="6020952"/>
            <a:ext cx="6346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rtl="1"/>
            <a:r>
              <a:rPr lang="fr-FR" sz="1800" b="1" dirty="0">
                <a:solidFill>
                  <a:srgbClr val="006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fr-FR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</a:rPr>
              <a:t>   </a:t>
            </a:r>
            <a:r>
              <a:rPr lang="ar-SA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</a:rPr>
              <a:t>لا قيمة لأي ابتكار إذا لم يخدم كرامة الإنسان</a:t>
            </a:r>
            <a:r>
              <a:rPr lang="fr-FR" sz="1800" b="1" dirty="0">
                <a:solidFill>
                  <a:srgbClr val="006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ar-SA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</a:rPr>
              <a:t>اليونيسف</a:t>
            </a:r>
            <a:endParaRPr lang="fr-FR" sz="1800" b="1" dirty="0">
              <a:solidFill>
                <a:srgbClr val="006064"/>
              </a:solidFill>
              <a:latin typeface="Edwardian Script ITC" panose="030303020407070D0804" pitchFamily="66" charset="0"/>
              <a:cs typeface="Cair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11FECA-242F-492B-1EEB-CD3F5925A5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FDE789-7D79-E27B-A0DF-0FDB1C5CA1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AA91487-76E4-56FE-EEF8-FAFA40199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12192000" cy="5638800"/>
          </a:xfrm>
          <a:prstGeom prst="rect">
            <a:avLst/>
          </a:prstGeom>
        </p:spPr>
      </p:pic>
      <p:sp>
        <p:nvSpPr>
          <p:cNvPr id="362" name="Google Shape;362;p29"/>
          <p:cNvSpPr txBox="1"/>
          <p:nvPr/>
        </p:nvSpPr>
        <p:spPr>
          <a:xfrm>
            <a:off x="3432517" y="512304"/>
            <a:ext cx="4339883" cy="630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indent="0" algn="r">
              <a:lnSpc>
                <a:spcPct val="130000"/>
              </a:lnSpc>
              <a:buFont typeface="Arial"/>
              <a:buNone/>
            </a:pP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شكراً</a:t>
            </a:r>
            <a:r>
              <a:rPr lang="en-US" sz="3150" b="1" dirty="0">
                <a:solidFill>
                  <a:srgbClr val="004D40"/>
                </a:solidFill>
                <a:latin typeface="Cairo"/>
                <a:cs typeface="Cairo"/>
                <a:sym typeface="Cairo"/>
              </a:rPr>
              <a:t> 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cs typeface="Cairo"/>
                <a:sym typeface="Cairo"/>
              </a:rPr>
              <a:t>لاهتمامكم</a:t>
            </a:r>
            <a:endParaRPr sz="3150" b="1" dirty="0">
              <a:solidFill>
                <a:srgbClr val="004D40"/>
              </a:solidFill>
              <a:latin typeface="Cairo"/>
              <a:cs typeface="Cairo"/>
            </a:endParaRPr>
          </a:p>
        </p:txBody>
      </p:sp>
    </p:spTree>
    <p:extLst>
      <p:ext uri="{BB962C8B-B14F-4D97-AF65-F5344CB8AC3E}">
        <p14:creationId xmlns:p14="http://schemas.microsoft.com/office/powerpoint/2010/main" val="13391573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8"/>
          <p:cNvSpPr txBox="1"/>
          <p:nvPr/>
        </p:nvSpPr>
        <p:spPr>
          <a:xfrm>
            <a:off x="6019800" y="2759423"/>
            <a:ext cx="5600700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حول</a:t>
            </a:r>
            <a:r>
              <a:rPr lang="en-US" sz="15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تشغيل</a:t>
            </a:r>
            <a:r>
              <a:rPr lang="en-US" sz="15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الأطفال</a:t>
            </a:r>
            <a:endParaRPr dirty="0"/>
          </a:p>
        </p:txBody>
      </p:sp>
      <p:sp>
        <p:nvSpPr>
          <p:cNvPr id="339" name="Google Shape;339;p28"/>
          <p:cNvSpPr txBox="1"/>
          <p:nvPr/>
        </p:nvSpPr>
        <p:spPr>
          <a:xfrm>
            <a:off x="304800" y="2759423"/>
            <a:ext cx="5600700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حول</a:t>
            </a:r>
            <a:r>
              <a:rPr lang="en-US" sz="15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الذكاء</a:t>
            </a:r>
            <a:r>
              <a:rPr lang="en-US" sz="15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الاصطناعي</a:t>
            </a:r>
            <a:r>
              <a:rPr lang="en-US" sz="15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والحماية</a:t>
            </a:r>
            <a:endParaRPr dirty="0"/>
          </a:p>
        </p:txBody>
      </p:sp>
      <p:sp>
        <p:nvSpPr>
          <p:cNvPr id="341" name="Google Shape;341;p28"/>
          <p:cNvSpPr txBox="1"/>
          <p:nvPr/>
        </p:nvSpPr>
        <p:spPr>
          <a:xfrm>
            <a:off x="6696222" y="3241327"/>
            <a:ext cx="4543278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5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منظمة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الدولية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(ILO) -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التقرير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العالمي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حول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 </a:t>
            </a:r>
            <a:endParaRPr dirty="0"/>
          </a:p>
        </p:txBody>
      </p:sp>
      <p:sp>
        <p:nvSpPr>
          <p:cNvPr id="343" name="Google Shape;343;p28"/>
          <p:cNvSpPr txBox="1"/>
          <p:nvPr/>
        </p:nvSpPr>
        <p:spPr>
          <a:xfrm>
            <a:off x="6286500" y="3925962"/>
            <a:ext cx="4953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5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اليونيسف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(UNICEF) -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تقارير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الاستغلال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45" name="Google Shape;345;p28"/>
          <p:cNvSpPr txBox="1"/>
          <p:nvPr/>
        </p:nvSpPr>
        <p:spPr>
          <a:xfrm>
            <a:off x="6286500" y="4287028"/>
            <a:ext cx="4953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5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وزارة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التضامن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والإدماج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الاجتماعي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والأسرة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المغرب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 -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الاستراتيجية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الوطنية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47" name="Google Shape;347;p28"/>
          <p:cNvSpPr txBox="1"/>
          <p:nvPr/>
        </p:nvSpPr>
        <p:spPr>
          <a:xfrm>
            <a:off x="952500" y="3241327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5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الاتحاد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الدولي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للاتصالات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(ITU) -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إرشادات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حماية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على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الإنترنت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49" name="Google Shape;349;p28"/>
          <p:cNvSpPr txBox="1"/>
          <p:nvPr/>
        </p:nvSpPr>
        <p:spPr>
          <a:xfrm>
            <a:off x="571500" y="3850927"/>
            <a:ext cx="4953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5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اليونيسكو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(UNESCO) -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أخلاقيات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الذكاء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الاصطناعي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51" name="Google Shape;351;p28"/>
          <p:cNvSpPr txBox="1"/>
          <p:nvPr/>
        </p:nvSpPr>
        <p:spPr>
          <a:xfrm>
            <a:off x="571500" y="4155727"/>
            <a:ext cx="4953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50" tIns="0" rIns="0" bIns="0" anchor="t" anchorCtr="0">
            <a:spAutoFit/>
          </a:bodyPr>
          <a:lstStyle/>
          <a:p>
            <a:pPr marL="0" marR="0" lvl="0" indent="0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Alshahrani, A. (2020). AI in Child Protection Systems.</a:t>
            </a:r>
            <a:endParaRPr dirty="0"/>
          </a:p>
        </p:txBody>
      </p:sp>
      <p:sp>
        <p:nvSpPr>
          <p:cNvPr id="353" name="Google Shape;353;p28"/>
          <p:cNvSpPr txBox="1"/>
          <p:nvPr/>
        </p:nvSpPr>
        <p:spPr>
          <a:xfrm>
            <a:off x="571500" y="4460527"/>
            <a:ext cx="4953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50" tIns="0" rIns="0" bIns="0" anchor="t" anchorCtr="0">
            <a:spAutoFit/>
          </a:bodyPr>
          <a:lstStyle/>
          <a:p>
            <a:pPr marL="0" marR="0" lvl="0" indent="0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Smith &amp; Nguyen (2021). AI Tools to Combat Child Labor.</a:t>
            </a:r>
            <a:endParaRPr dirty="0"/>
          </a:p>
        </p:txBody>
      </p:sp>
      <p:sp>
        <p:nvSpPr>
          <p:cNvPr id="354" name="Google Shape;354;p28"/>
          <p:cNvSpPr txBox="1"/>
          <p:nvPr/>
        </p:nvSpPr>
        <p:spPr>
          <a:xfrm>
            <a:off x="28575" y="571500"/>
            <a:ext cx="11401425" cy="52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المراجع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والمصادر</a:t>
            </a:r>
            <a:endParaRPr dirty="0"/>
          </a:p>
        </p:txBody>
      </p:sp>
      <p:sp>
        <p:nvSpPr>
          <p:cNvPr id="355" name="Google Shape;355;p28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7950" y="2363092"/>
            <a:ext cx="3492549" cy="3032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9650" y="2363092"/>
            <a:ext cx="3492549" cy="3032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351" y="2363092"/>
            <a:ext cx="3492549" cy="303267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 txBox="1"/>
          <p:nvPr/>
        </p:nvSpPr>
        <p:spPr>
          <a:xfrm>
            <a:off x="8299150" y="3438043"/>
            <a:ext cx="3047099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29952"/>
              </a:lnSpc>
            </a:pPr>
            <a:r>
              <a:rPr lang="ar-MA" sz="2100" b="1" dirty="0">
                <a:solidFill>
                  <a:srgbClr val="006064"/>
                </a:solidFill>
                <a:latin typeface="Cairo"/>
                <a:cs typeface="Cairo"/>
                <a:sym typeface="Tajawal"/>
              </a:rPr>
              <a:t>الواقع</a:t>
            </a:r>
            <a:r>
              <a:rPr lang="fr-FR" sz="2100" b="1" dirty="0">
                <a:solidFill>
                  <a:srgbClr val="006064"/>
                </a:solidFill>
                <a:latin typeface="Cairo"/>
                <a:cs typeface="Cairo"/>
                <a:sym typeface="Tajawal"/>
              </a:rPr>
              <a:t> </a:t>
            </a:r>
            <a:r>
              <a:rPr lang="en-US" sz="2100" b="1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الاجتماعي</a:t>
            </a:r>
            <a:endParaRPr sz="2100" b="1" dirty="0">
              <a:solidFill>
                <a:srgbClr val="006064"/>
              </a:solidFill>
              <a:latin typeface="Cairo"/>
              <a:cs typeface="Cairo"/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8423225" y="3995588"/>
            <a:ext cx="290199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هشاشة الوضع الأسري  </a:t>
            </a:r>
          </a:p>
          <a:p>
            <a:pPr algn="r" rtl="1"/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هشاشة المنظومة التعليمية</a:t>
            </a:r>
            <a:endParaRPr lang="fr-FR" sz="1500" dirty="0">
              <a:solidFill>
                <a:srgbClr val="37474F"/>
              </a:solidFill>
              <a:latin typeface="Tajawal"/>
              <a:cs typeface="Tajawal"/>
            </a:endParaRPr>
          </a:p>
          <a:p>
            <a:pPr algn="r" rtl="1"/>
            <a:r>
              <a:rPr lang="ar-MA" dirty="0"/>
              <a:t>.</a:t>
            </a:r>
            <a:endParaRPr lang="ar-MA" sz="1500" dirty="0">
              <a:solidFill>
                <a:srgbClr val="37474F"/>
              </a:solidFill>
              <a:latin typeface="Tajawal"/>
              <a:cs typeface="Tajawal"/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4797463" y="3458467"/>
            <a:ext cx="3047099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9952"/>
              </a:lnSpc>
            </a:pPr>
            <a:r>
              <a:rPr lang="en-US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2100" b="1" dirty="0" err="1">
                <a:solidFill>
                  <a:srgbClr val="006064"/>
                </a:solidFill>
                <a:latin typeface="Cairo"/>
                <a:cs typeface="Cairo"/>
                <a:sym typeface="Tajawal"/>
              </a:rPr>
              <a:t>المؤسسات</a:t>
            </a:r>
            <a:r>
              <a:rPr lang="en-US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2100" b="1" dirty="0" err="1">
                <a:solidFill>
                  <a:srgbClr val="006064"/>
                </a:solidFill>
                <a:latin typeface="Cairo"/>
                <a:cs typeface="Cairo"/>
                <a:sym typeface="Tajawal"/>
              </a:rPr>
              <a:t>الحكومية</a:t>
            </a:r>
            <a:endParaRPr dirty="0"/>
          </a:p>
        </p:txBody>
      </p:sp>
      <p:sp>
        <p:nvSpPr>
          <p:cNvPr id="113" name="Google Shape;113;p15"/>
          <p:cNvSpPr txBox="1"/>
          <p:nvPr/>
        </p:nvSpPr>
        <p:spPr>
          <a:xfrm>
            <a:off x="4644925" y="3995588"/>
            <a:ext cx="2901999" cy="96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r" rtl="1"/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صعوبة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تحديد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ورصد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الحالات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خصوصًا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في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المناطق</a:t>
            </a:r>
            <a:r>
              <a:rPr lang="fr-FR" sz="1500" dirty="0">
                <a:solidFill>
                  <a:srgbClr val="37474F"/>
                </a:solidFill>
                <a:latin typeface="Tajawal"/>
                <a:cs typeface="Tajawal"/>
              </a:rPr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القروية</a:t>
            </a:r>
            <a:endParaRPr lang="fr-FR" sz="1500" dirty="0">
              <a:solidFill>
                <a:srgbClr val="37474F"/>
              </a:solidFill>
              <a:latin typeface="Tajawal"/>
              <a:cs typeface="Tajawal"/>
            </a:endParaRPr>
          </a:p>
          <a:p>
            <a:pPr algn="r" rtl="1"/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غياب البيانات و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المعطيات</a:t>
            </a:r>
            <a:r>
              <a:rPr lang="ar-MA" sz="1600" dirty="0"/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</a:rPr>
              <a:t>الكمية</a:t>
            </a:r>
            <a:endParaRPr lang="fr-FR" sz="1500" dirty="0">
              <a:solidFill>
                <a:srgbClr val="37474F"/>
              </a:solidFill>
              <a:latin typeface="Tajawal"/>
              <a:cs typeface="Tajawal"/>
            </a:endParaRPr>
          </a:p>
          <a:p>
            <a:pPr algn="r" rtl="1"/>
            <a:r>
              <a:rPr lang="fr-FR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endParaRPr dirty="0"/>
          </a:p>
        </p:txBody>
      </p:sp>
      <p:sp>
        <p:nvSpPr>
          <p:cNvPr id="114" name="Google Shape;114;p15"/>
          <p:cNvSpPr txBox="1"/>
          <p:nvPr/>
        </p:nvSpPr>
        <p:spPr>
          <a:xfrm>
            <a:off x="1117640" y="3458467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التمثلات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الاجتماعية</a:t>
            </a:r>
            <a:endParaRPr dirty="0"/>
          </a:p>
        </p:txBody>
      </p:sp>
      <p:sp>
        <p:nvSpPr>
          <p:cNvPr id="115" name="Google Shape;115;p15"/>
          <p:cNvSpPr txBox="1"/>
          <p:nvPr/>
        </p:nvSpPr>
        <p:spPr>
          <a:xfrm>
            <a:off x="866626" y="3995588"/>
            <a:ext cx="2901999" cy="105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العادات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والتقاليد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 </a:t>
            </a:r>
          </a:p>
          <a:p>
            <a:pPr algn="r" rtl="1">
              <a:lnSpc>
                <a:spcPct val="160000"/>
              </a:lnSpc>
            </a:pPr>
            <a:r>
              <a:rPr lang="ar-MA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معدلات البطالة</a:t>
            </a:r>
            <a:endParaRPr lang="ar-MA" dirty="0"/>
          </a:p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16" name="Google Shape;116;p15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674125" y="2686503"/>
            <a:ext cx="4000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5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729287" y="2582160"/>
            <a:ext cx="5715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5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60376" y="2658367"/>
            <a:ext cx="51435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5"/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التحديات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الراهنة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endParaRPr dirty="0"/>
          </a:p>
        </p:txBody>
      </p:sp>
      <p:sp>
        <p:nvSpPr>
          <p:cNvPr id="120" name="Google Shape;120;p15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7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8575" y="-478297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7"/>
          <p:cNvSpPr/>
          <p:nvPr/>
        </p:nvSpPr>
        <p:spPr>
          <a:xfrm>
            <a:off x="571500" y="3508687"/>
            <a:ext cx="11049000" cy="38100"/>
          </a:xfrm>
          <a:prstGeom prst="roundRect">
            <a:avLst>
              <a:gd name="adj" fmla="val 16667"/>
            </a:avLst>
          </a:prstGeom>
          <a:solidFill>
            <a:srgbClr val="E0F2F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8149590" y="2997750"/>
            <a:ext cx="3360420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البحث</a:t>
            </a: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الميداني</a:t>
            </a:r>
            <a:endParaRPr dirty="0"/>
          </a:p>
        </p:txBody>
      </p:sp>
      <p:sp>
        <p:nvSpPr>
          <p:cNvPr id="140" name="Google Shape;140;p17"/>
          <p:cNvSpPr txBox="1"/>
          <p:nvPr/>
        </p:nvSpPr>
        <p:spPr>
          <a:xfrm>
            <a:off x="8229600" y="3534871"/>
            <a:ext cx="3200400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إجراء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Cairo"/>
              </a:rPr>
              <a:t>بحث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Cairo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شامل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وجمع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كمية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دقيقة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حول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الأسر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والأطفال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في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وضعية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هشة</a:t>
            </a:r>
            <a:endParaRPr sz="1500" dirty="0">
              <a:solidFill>
                <a:srgbClr val="37474F"/>
              </a:solidFill>
              <a:latin typeface="Tajawal"/>
              <a:cs typeface="Tajawal"/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4415790" y="2997750"/>
            <a:ext cx="3360420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تقاطع البيانات</a:t>
            </a:r>
            <a:endParaRPr/>
          </a:p>
        </p:txBody>
      </p:sp>
      <p:sp>
        <p:nvSpPr>
          <p:cNvPr id="143" name="Google Shape;143;p17"/>
          <p:cNvSpPr txBox="1"/>
          <p:nvPr/>
        </p:nvSpPr>
        <p:spPr>
          <a:xfrm>
            <a:off x="4495800" y="3534871"/>
            <a:ext cx="32004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تحليل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بيانات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الغياب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و 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الهدر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المدرسي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لتحديد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وضعية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شغل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145" name="Google Shape;145;p17"/>
          <p:cNvSpPr txBox="1"/>
          <p:nvPr/>
        </p:nvSpPr>
        <p:spPr>
          <a:xfrm>
            <a:off x="681990" y="2997750"/>
            <a:ext cx="3360420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خطة</a:t>
            </a:r>
            <a:r>
              <a:rPr lang="en-US" sz="2100" b="1" i="0" u="none" strike="noStrike" cap="none" dirty="0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العمل</a:t>
            </a:r>
            <a:endParaRPr dirty="0"/>
          </a:p>
        </p:txBody>
      </p:sp>
      <p:sp>
        <p:nvSpPr>
          <p:cNvPr id="146" name="Google Shape;146;p17"/>
          <p:cNvSpPr txBox="1"/>
          <p:nvPr/>
        </p:nvSpPr>
        <p:spPr>
          <a:xfrm>
            <a:off x="762000" y="3534871"/>
            <a:ext cx="32004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تنفيذ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تدخلات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النفسية </a:t>
            </a:r>
            <a:r>
              <a:rPr lang="ar-MA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الإجتماعية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والقانونية</a:t>
            </a:r>
            <a:endParaRPr dirty="0"/>
          </a:p>
        </p:txBody>
      </p:sp>
      <p:sp>
        <p:nvSpPr>
          <p:cNvPr id="150" name="Google Shape;150;p17"/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30000"/>
              </a:lnSpc>
            </a:pPr>
            <a:r>
              <a:rPr lang="ar-MA" sz="3150" b="1" dirty="0">
                <a:solidFill>
                  <a:srgbClr val="004D40"/>
                </a:solidFill>
                <a:latin typeface="Cairo"/>
                <a:cs typeface="Cairo"/>
              </a:rPr>
              <a:t>التجربة الميدانية 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: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من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الرصد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إلى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الفعل</a:t>
            </a:r>
            <a:endParaRPr dirty="0"/>
          </a:p>
        </p:txBody>
      </p:sp>
      <p:sp>
        <p:nvSpPr>
          <p:cNvPr id="151" name="Google Shape;151;p17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7106C0A-60A8-C9A9-9A85-F8A34A1373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1847980" y="4404427"/>
            <a:ext cx="1790440" cy="17904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31DB5E2-A111-120E-B29E-15B5B27B29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158813" y="4507144"/>
            <a:ext cx="2337362" cy="146041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A3372AD-1F2C-F7C6-5A8F-F9496242AD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9016568" y="4507144"/>
            <a:ext cx="1937197" cy="1937197"/>
          </a:xfrm>
          <a:prstGeom prst="rect">
            <a:avLst/>
          </a:prstGeom>
        </p:spPr>
      </p:pic>
      <p:sp>
        <p:nvSpPr>
          <p:cNvPr id="4" name="Google Shape;304;p26">
            <a:extLst>
              <a:ext uri="{FF2B5EF4-FFF2-40B4-BE49-F238E27FC236}">
                <a16:creationId xmlns:a16="http://schemas.microsoft.com/office/drawing/2014/main" id="{2A389698-AE9D-D908-52EF-380DE9B1EB41}"/>
              </a:ext>
            </a:extLst>
          </p:cNvPr>
          <p:cNvSpPr txBox="1"/>
          <p:nvPr/>
        </p:nvSpPr>
        <p:spPr>
          <a:xfrm>
            <a:off x="300037" y="6231973"/>
            <a:ext cx="10858500" cy="36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30000"/>
              </a:lnSpc>
            </a:pPr>
            <a:r>
              <a:rPr lang="ar-MA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</a:rPr>
              <a:t>الحاجة إلى مقاربة مبتكرة قائمة على التكنولوجيا </a:t>
            </a:r>
            <a:r>
              <a:rPr lang="en-US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 </a:t>
            </a:r>
            <a:endParaRPr sz="1800" b="1" dirty="0">
              <a:solidFill>
                <a:srgbClr val="006064"/>
              </a:solidFill>
              <a:latin typeface="Edwardian Script ITC" panose="030303020407070D0804" pitchFamily="66" charset="0"/>
              <a:cs typeface="Cai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28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8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86550" y="2212627"/>
            <a:ext cx="4933950" cy="33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8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1500" y="2212627"/>
            <a:ext cx="49339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28"/>
          <p:cNvSpPr txBox="1"/>
          <p:nvPr/>
        </p:nvSpPr>
        <p:spPr>
          <a:xfrm>
            <a:off x="6983253" y="3705225"/>
            <a:ext cx="4340542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796B"/>
                </a:solidFill>
                <a:latin typeface="Cairo"/>
                <a:ea typeface="Cairo"/>
                <a:cs typeface="Cairo"/>
                <a:sym typeface="Cairo"/>
              </a:rPr>
              <a:t>قاعدة معطيات دقيقة</a:t>
            </a:r>
            <a:endParaRPr/>
          </a:p>
        </p:txBody>
      </p:sp>
      <p:sp>
        <p:nvSpPr>
          <p:cNvPr id="340" name="Google Shape;340;p28"/>
          <p:cNvSpPr txBox="1"/>
          <p:nvPr/>
        </p:nvSpPr>
        <p:spPr>
          <a:xfrm>
            <a:off x="7086600" y="4451895"/>
            <a:ext cx="4133850" cy="406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تربوية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اجتماعية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وجغرافية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341" name="Google Shape;341;p28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886450" y="3560415"/>
            <a:ext cx="419100" cy="47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28"/>
          <p:cNvSpPr txBox="1"/>
          <p:nvPr/>
        </p:nvSpPr>
        <p:spPr>
          <a:xfrm>
            <a:off x="868203" y="3537793"/>
            <a:ext cx="4340542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9952"/>
              </a:lnSpc>
            </a:pPr>
            <a:r>
              <a:rPr lang="en-US" sz="2100" b="1" i="0" u="none" strike="noStrike" cap="none" dirty="0">
                <a:solidFill>
                  <a:srgbClr val="F57F17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ar-MA" sz="2100" b="1" dirty="0">
                <a:solidFill>
                  <a:srgbClr val="F57F17"/>
                </a:solidFill>
                <a:latin typeface="Cairo"/>
                <a:ea typeface="Cairo"/>
                <a:cs typeface="Cairo"/>
                <a:sym typeface="Cairo"/>
              </a:rPr>
              <a:t>مصداقية</a:t>
            </a:r>
            <a:r>
              <a:rPr lang="en-US" sz="2100" b="1" i="0" u="none" strike="noStrike" cap="none" dirty="0">
                <a:solidFill>
                  <a:srgbClr val="F57F17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F57F17"/>
                </a:solidFill>
                <a:latin typeface="Cairo"/>
                <a:ea typeface="Cairo"/>
                <a:cs typeface="Cairo"/>
                <a:sym typeface="Cairo"/>
              </a:rPr>
              <a:t>الذكاء</a:t>
            </a:r>
            <a:r>
              <a:rPr lang="en-US" sz="2100" b="1" i="0" u="none" strike="noStrike" cap="none" dirty="0">
                <a:solidFill>
                  <a:srgbClr val="F57F17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F57F17"/>
                </a:solidFill>
                <a:latin typeface="Cairo"/>
                <a:ea typeface="Cairo"/>
                <a:cs typeface="Cairo"/>
                <a:sym typeface="Cairo"/>
              </a:rPr>
              <a:t>الاصطناعي</a:t>
            </a:r>
            <a:endParaRPr dirty="0"/>
          </a:p>
        </p:txBody>
      </p:sp>
      <p:sp>
        <p:nvSpPr>
          <p:cNvPr id="343" name="Google Shape;343;p28"/>
          <p:cNvSpPr txBox="1"/>
          <p:nvPr/>
        </p:nvSpPr>
        <p:spPr>
          <a:xfrm>
            <a:off x="971550" y="4284464"/>
            <a:ext cx="4133850" cy="81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توليد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تحليلات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وتوقعات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فعّالة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يعتمد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حصرياً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على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موثوقية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هذه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65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البيانات</a:t>
            </a:r>
            <a:r>
              <a:rPr lang="en-US" sz="165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344" name="Google Shape;344;p28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901112" y="2762250"/>
            <a:ext cx="504825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28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752725" y="2594818"/>
            <a:ext cx="571500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8"/>
          <p:cNvSpPr txBox="1"/>
          <p:nvPr/>
        </p:nvSpPr>
        <p:spPr>
          <a:xfrm>
            <a:off x="28575" y="571500"/>
            <a:ext cx="11401425" cy="520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استثمار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التجربة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الميدانية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في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الذكاء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الاصطناعي</a:t>
            </a:r>
            <a:endParaRPr dirty="0"/>
          </a:p>
        </p:txBody>
      </p:sp>
      <p:sp>
        <p:nvSpPr>
          <p:cNvPr id="347" name="Google Shape;347;p28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561;p38">
            <a:extLst>
              <a:ext uri="{FF2B5EF4-FFF2-40B4-BE49-F238E27FC236}">
                <a16:creationId xmlns:a16="http://schemas.microsoft.com/office/drawing/2014/main" id="{E7ADC5F2-AA02-3780-140B-E110F172A785}"/>
              </a:ext>
            </a:extLst>
          </p:cNvPr>
          <p:cNvSpPr txBox="1"/>
          <p:nvPr/>
        </p:nvSpPr>
        <p:spPr>
          <a:xfrm>
            <a:off x="-224571" y="6136459"/>
            <a:ext cx="5953858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"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الذكاء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الاصطناعي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لا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يعوّض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الإنسان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،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بل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يعزّز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قدرته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على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15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الحماية</a:t>
            </a:r>
            <a:r>
              <a:rPr lang="en-US" sz="15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"</a:t>
            </a:r>
            <a:endParaRPr sz="15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E826AEC6-3A86-35D3-3059-6B1BB187B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3010486"/>
            <a:ext cx="5777132" cy="3655255"/>
          </a:xfrm>
        </p:spPr>
        <p:txBody>
          <a:bodyPr>
            <a:normAutofit/>
          </a:bodyPr>
          <a:lstStyle/>
          <a:p>
            <a:pPr marL="482600" lvl="0" indent="-457200" algn="r" rtl="1">
              <a:buFont typeface="Arial" panose="020B0604020202020204" pitchFamily="34" charset="0"/>
              <a:buChar char="•"/>
            </a:pP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البيانات الشخصية </a:t>
            </a:r>
          </a:p>
          <a:p>
            <a:pPr marL="482600" lvl="0" indent="-457200" algn="r" rtl="1">
              <a:buFont typeface="Arial" panose="020B0604020202020204" pitchFamily="34" charset="0"/>
              <a:buChar char="•"/>
            </a:pP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المستوى الدراسي</a:t>
            </a:r>
            <a:endParaRPr lang="fr-FR" sz="2000" b="1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lvl="0" indent="-4572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النتائج الدراسية 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endParaRPr lang="fr-FR" sz="2000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lvl="0" indent="-4572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الوضعية </a:t>
            </a:r>
            <a:r>
              <a:rPr lang="ar-SA" sz="2000" b="1" dirty="0" err="1">
                <a:latin typeface="Tajawal" panose="020B0604020202020204" charset="-78"/>
                <a:cs typeface="Tajawal" panose="020B0604020202020204" charset="-78"/>
              </a:rPr>
              <a:t>السوسيو</a:t>
            </a: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-اقتصادية للأسر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endParaRPr lang="fr-FR" sz="2000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lvl="0" indent="-4572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 خرائط مناطق الشغل غير </a:t>
            </a:r>
            <a:r>
              <a:rPr lang="ar-SA" sz="2000" b="1" dirty="0" err="1">
                <a:latin typeface="Tajawal" panose="020B0604020202020204" charset="-78"/>
                <a:cs typeface="Tajawal" panose="020B0604020202020204" charset="-78"/>
              </a:rPr>
              <a:t>المهيكل</a:t>
            </a: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endParaRPr lang="fr-FR" sz="2000" dirty="0">
              <a:latin typeface="Tajawal" panose="020B0604020202020204" charset="-78"/>
              <a:cs typeface="Tajawal" panose="020B0604020202020204" charset="-78"/>
            </a:endParaRPr>
          </a:p>
        </p:txBody>
      </p:sp>
      <p:sp>
        <p:nvSpPr>
          <p:cNvPr id="2" name="Google Shape;260;p23">
            <a:extLst>
              <a:ext uri="{FF2B5EF4-FFF2-40B4-BE49-F238E27FC236}">
                <a16:creationId xmlns:a16="http://schemas.microsoft.com/office/drawing/2014/main" id="{5DA92758-88AF-851C-E5E8-8B171818027A}"/>
              </a:ext>
            </a:extLst>
          </p:cNvPr>
          <p:cNvSpPr/>
          <p:nvPr/>
        </p:nvSpPr>
        <p:spPr>
          <a:xfrm>
            <a:off x="10911987" y="635084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A4CB338-A602-FD04-61D4-A030F5C52C1E}"/>
              </a:ext>
            </a:extLst>
          </p:cNvPr>
          <p:cNvSpPr txBox="1">
            <a:spLocks/>
          </p:cNvSpPr>
          <p:nvPr/>
        </p:nvSpPr>
        <p:spPr>
          <a:xfrm>
            <a:off x="1428750" y="385424"/>
            <a:ext cx="9635491" cy="1246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 rtl="1"/>
            <a:r>
              <a:rPr lang="ar-MA" sz="2800" b="1" dirty="0">
                <a:solidFill>
                  <a:srgbClr val="004D40"/>
                </a:solidFill>
                <a:latin typeface="Cairo"/>
                <a:cs typeface="Cairo"/>
                <a:sym typeface="Arial"/>
              </a:rPr>
              <a:t> </a:t>
            </a:r>
            <a:r>
              <a:rPr lang="ar-SA" sz="2800" b="1" dirty="0">
                <a:solidFill>
                  <a:srgbClr val="006064"/>
                </a:solidFill>
                <a:latin typeface="Cairo"/>
                <a:cs typeface="Cairo"/>
                <a:sym typeface="Arial"/>
              </a:rPr>
              <a:t>معطيات</a:t>
            </a:r>
            <a:r>
              <a:rPr lang="fr-FR" sz="2800" b="1" dirty="0">
                <a:solidFill>
                  <a:srgbClr val="006064"/>
                </a:solidFill>
                <a:latin typeface="Cairo"/>
                <a:cs typeface="Cairo"/>
                <a:sym typeface="Arial"/>
              </a:rPr>
              <a:t> </a:t>
            </a:r>
            <a:r>
              <a:rPr lang="ar-MA" sz="2800" b="1" dirty="0">
                <a:solidFill>
                  <a:srgbClr val="006064"/>
                </a:solidFill>
                <a:latin typeface="Cairo"/>
                <a:cs typeface="Cairo"/>
                <a:sym typeface="Arial"/>
              </a:rPr>
              <a:t>ميدانية</a:t>
            </a:r>
            <a:r>
              <a:rPr lang="ar-SA" sz="2800" b="1" dirty="0">
                <a:solidFill>
                  <a:srgbClr val="004D40"/>
                </a:solidFill>
                <a:latin typeface="Cairo"/>
                <a:cs typeface="Cairo"/>
              </a:rPr>
              <a:t> </a:t>
            </a:r>
            <a:r>
              <a:rPr lang="fr-FR" sz="2800" b="1" dirty="0">
                <a:solidFill>
                  <a:srgbClr val="006064"/>
                </a:solidFill>
                <a:latin typeface="Cairo"/>
                <a:cs typeface="Cairo"/>
              </a:rPr>
              <a:t> </a:t>
            </a:r>
            <a:r>
              <a:rPr lang="ar-SA" sz="2800" b="1" dirty="0">
                <a:solidFill>
                  <a:srgbClr val="006064"/>
                </a:solidFill>
                <a:latin typeface="Cairo"/>
                <a:cs typeface="Cairo"/>
              </a:rPr>
              <a:t>لتغذية قواعد بيانات </a:t>
            </a:r>
            <a:r>
              <a:rPr lang="fr-FR" sz="2800" b="1" dirty="0">
                <a:solidFill>
                  <a:srgbClr val="006064"/>
                </a:solidFill>
                <a:latin typeface="Cairo"/>
                <a:cs typeface="Cairo"/>
              </a:rPr>
              <a:t>AI</a:t>
            </a:r>
            <a:endParaRPr lang="fr-FR" sz="2800" b="1" dirty="0">
              <a:solidFill>
                <a:srgbClr val="004D40"/>
              </a:solidFill>
              <a:latin typeface="Cairo"/>
              <a:cs typeface="Cairo"/>
              <a:sym typeface="Arial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AB1A088-CCBB-1770-9DDD-26D28ECF79C7}"/>
              </a:ext>
            </a:extLst>
          </p:cNvPr>
          <p:cNvSpPr txBox="1"/>
          <p:nvPr/>
        </p:nvSpPr>
        <p:spPr>
          <a:xfrm>
            <a:off x="8299938" y="2104408"/>
            <a:ext cx="2802841" cy="5355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>
              <a:lnSpc>
                <a:spcPct val="120000"/>
              </a:lnSpc>
            </a:pPr>
            <a:r>
              <a:rPr lang="ar-SA" sz="2400" b="1" dirty="0">
                <a:solidFill>
                  <a:srgbClr val="006064"/>
                </a:solidFill>
                <a:latin typeface="Cairo"/>
                <a:cs typeface="Cairo"/>
              </a:rPr>
              <a:t> </a:t>
            </a:r>
            <a:r>
              <a:rPr lang="fr-FR" sz="2400" b="1" dirty="0">
                <a:solidFill>
                  <a:srgbClr val="006064"/>
                </a:solidFill>
                <a:latin typeface="Cairo"/>
                <a:cs typeface="Cairo"/>
              </a:rPr>
              <a:t> </a:t>
            </a:r>
            <a:r>
              <a:rPr lang="ar-SA" sz="2400" b="1" dirty="0">
                <a:solidFill>
                  <a:srgbClr val="006064"/>
                </a:solidFill>
                <a:latin typeface="Cairo"/>
                <a:cs typeface="Cairo"/>
              </a:rPr>
              <a:t>الم</a:t>
            </a:r>
            <a:r>
              <a:rPr lang="ar-MA" sz="2400" b="1" dirty="0">
                <a:solidFill>
                  <a:srgbClr val="006064"/>
                </a:solidFill>
                <a:latin typeface="Cairo"/>
                <a:cs typeface="Cairo"/>
              </a:rPr>
              <a:t>دخلات</a:t>
            </a:r>
            <a:r>
              <a:rPr lang="fr-FR" sz="2400" b="1" dirty="0">
                <a:solidFill>
                  <a:srgbClr val="006064"/>
                </a:solidFill>
                <a:latin typeface="Cairo"/>
                <a:cs typeface="Cairo"/>
              </a:rPr>
              <a:t>Input   </a:t>
            </a:r>
            <a:r>
              <a:rPr lang="ar-SA" sz="2400" b="1" dirty="0">
                <a:solidFill>
                  <a:srgbClr val="006064"/>
                </a:solidFill>
                <a:latin typeface="Cairo"/>
                <a:cs typeface="Cairo"/>
              </a:rPr>
              <a:t> </a:t>
            </a:r>
            <a:r>
              <a:rPr lang="fr-FR" sz="2400" b="1" dirty="0">
                <a:solidFill>
                  <a:srgbClr val="006064"/>
                </a:solidFill>
                <a:latin typeface="Cairo"/>
                <a:cs typeface="Cairo"/>
              </a:rPr>
              <a:t>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3E24347-5BE2-0EFA-FF7A-6E487C655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5250" y="1631852"/>
            <a:ext cx="4069514" cy="452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6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>
            <a:extLst>
              <a:ext uri="{FF2B5EF4-FFF2-40B4-BE49-F238E27FC236}">
                <a16:creationId xmlns:a16="http://schemas.microsoft.com/office/drawing/2014/main" id="{20953D68-49EA-5CFD-6911-E6E40A6F06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4025" y="2237035"/>
            <a:ext cx="5514534" cy="4093428"/>
          </a:xfrm>
        </p:spPr>
        <p:txBody>
          <a:bodyPr>
            <a:noAutofit/>
          </a:bodyPr>
          <a:lstStyle/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النتائج الدراسية للتلاميذ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.</a:t>
            </a: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المستوى الدراسي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.</a:t>
            </a: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نتائج اختبارات الشخصية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.</a:t>
            </a: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نتائج </a:t>
            </a: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تقييم النفس-حركي</a:t>
            </a:r>
            <a:endParaRPr lang="fr-FR" sz="2000" b="1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نتائج </a:t>
            </a: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التقييم </a:t>
            </a:r>
            <a:r>
              <a:rPr lang="ar-MA" sz="2000" b="1" dirty="0" err="1">
                <a:latin typeface="Tajawal" panose="020B0604020202020204" charset="-78"/>
                <a:cs typeface="Tajawal" panose="020B0604020202020204" charset="-78"/>
              </a:rPr>
              <a:t>الأرطوفوني</a:t>
            </a:r>
            <a:endParaRPr lang="fr-FR" sz="2000" b="1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نتائج </a:t>
            </a: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تقييم صعوبات التعلم</a:t>
            </a:r>
            <a:endParaRPr lang="fr-FR" sz="2000" b="1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نتائج </a:t>
            </a: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تقييم اضطرابات التعلّم</a:t>
            </a:r>
            <a:endParaRPr lang="fr-FR" sz="2000" b="1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ar-SA" sz="2000" b="1" dirty="0">
                <a:latin typeface="Tajawal" panose="020B0604020202020204" charset="-78"/>
                <a:cs typeface="Tajawal" panose="020B0604020202020204" charset="-78"/>
              </a:rPr>
              <a:t>نتائج الاختبارات </a:t>
            </a:r>
            <a:r>
              <a:rPr lang="ar-SA" sz="2000" b="1" dirty="0" err="1">
                <a:latin typeface="Tajawal" panose="020B0604020202020204" charset="-78"/>
                <a:cs typeface="Tajawal" panose="020B0604020202020204" charset="-78"/>
              </a:rPr>
              <a:t>السيكوتقنية</a:t>
            </a:r>
            <a:r>
              <a:rPr lang="fr-FR" sz="2000" b="1" dirty="0">
                <a:latin typeface="Tajawal" panose="020B0604020202020204" charset="-78"/>
                <a:cs typeface="Tajawal" panose="020B0604020202020204" charset="-78"/>
              </a:rPr>
              <a:t>.</a:t>
            </a: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fr-FR" sz="2000" b="1" dirty="0">
              <a:latin typeface="Tajawal" panose="020B0604020202020204" charset="-78"/>
              <a:cs typeface="Tajawal" panose="020B0604020202020204" charset="-78"/>
            </a:endParaRPr>
          </a:p>
          <a:p>
            <a:pPr marL="482600" indent="-457200" algn="r" rtl="1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fr-FR" sz="2000" b="1" dirty="0">
              <a:latin typeface="Tajawal" panose="020B0604020202020204" charset="-78"/>
              <a:cs typeface="Tajawal" panose="020B0604020202020204" charset="-78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E328AC-E646-9AA3-A649-7F30DDDF9BA8}"/>
              </a:ext>
            </a:extLst>
          </p:cNvPr>
          <p:cNvSpPr txBox="1"/>
          <p:nvPr/>
        </p:nvSpPr>
        <p:spPr>
          <a:xfrm>
            <a:off x="618979" y="2363373"/>
            <a:ext cx="5205046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600" indent="-457200" algn="r" rtl="1">
              <a:lnSpc>
                <a:spcPct val="120000"/>
              </a:lnSpc>
              <a:spcBef>
                <a:spcPts val="640"/>
              </a:spcBef>
              <a:buClr>
                <a:srgbClr val="888888"/>
              </a:buClr>
              <a:buSzPts val="3200"/>
              <a:buFont typeface="Arial" panose="020B0604020202020204" pitchFamily="34" charset="0"/>
              <a:buChar char="•"/>
            </a:pPr>
            <a:r>
              <a:rPr lang="ar-M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الحالة الصحية الجسدية</a:t>
            </a:r>
            <a:endParaRPr lang="fr-FR" sz="2000" b="1" dirty="0">
              <a:solidFill>
                <a:srgbClr val="888888"/>
              </a:solidFill>
              <a:latin typeface="Tajawal" panose="020B0604020202020204" charset="-78"/>
              <a:cs typeface="Tajawal" panose="020B0604020202020204" charset="-78"/>
              <a:sym typeface="Calibri"/>
            </a:endParaRPr>
          </a:p>
          <a:p>
            <a:pPr marL="482600" indent="-457200" algn="r" rtl="1">
              <a:lnSpc>
                <a:spcPct val="120000"/>
              </a:lnSpc>
              <a:spcBef>
                <a:spcPts val="640"/>
              </a:spcBef>
              <a:buClr>
                <a:srgbClr val="888888"/>
              </a:buClr>
              <a:buSzPts val="3200"/>
              <a:buFont typeface="Arial" panose="020B0604020202020204" pitchFamily="34" charset="0"/>
              <a:buChar char="•"/>
            </a:pPr>
            <a:r>
              <a:rPr lang="ar-M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 الحالة الصحية النفسية</a:t>
            </a:r>
            <a:endParaRPr lang="fr-FR" sz="2000" b="1" dirty="0">
              <a:solidFill>
                <a:srgbClr val="888888"/>
              </a:solidFill>
              <a:latin typeface="Tajawal" panose="020B0604020202020204" charset="-78"/>
              <a:cs typeface="Tajawal" panose="020B0604020202020204" charset="-78"/>
              <a:sym typeface="Calibri"/>
            </a:endParaRPr>
          </a:p>
          <a:p>
            <a:pPr marL="482600" indent="-457200" algn="r" rtl="1">
              <a:lnSpc>
                <a:spcPct val="120000"/>
              </a:lnSpc>
              <a:spcBef>
                <a:spcPts val="640"/>
              </a:spcBef>
              <a:buClr>
                <a:srgbClr val="888888"/>
              </a:buClr>
              <a:buSzPts val="3200"/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المعطيات النوعية المستخلصة من جلسات التحليل النفسي</a:t>
            </a:r>
            <a:r>
              <a:rPr lang="fr-FR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.</a:t>
            </a:r>
          </a:p>
          <a:p>
            <a:pPr marL="482600" indent="-457200" algn="r" rtl="1">
              <a:lnSpc>
                <a:spcPct val="120000"/>
              </a:lnSpc>
              <a:spcBef>
                <a:spcPts val="640"/>
              </a:spcBef>
              <a:buClr>
                <a:srgbClr val="888888"/>
              </a:buClr>
              <a:buSzPts val="3200"/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المعلومات المتعلقة بالوضعية الاجتماعية للأسرة</a:t>
            </a:r>
            <a:r>
              <a:rPr lang="fr-FR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.</a:t>
            </a:r>
          </a:p>
          <a:p>
            <a:pPr marL="482600" indent="-457200" algn="r" rtl="1">
              <a:lnSpc>
                <a:spcPct val="120000"/>
              </a:lnSpc>
              <a:spcBef>
                <a:spcPts val="640"/>
              </a:spcBef>
              <a:buClr>
                <a:srgbClr val="888888"/>
              </a:buClr>
              <a:buSzPts val="3200"/>
              <a:buFont typeface="Arial" panose="020B0604020202020204" pitchFamily="34" charset="0"/>
              <a:buChar char="•"/>
            </a:pPr>
            <a:r>
              <a:rPr lang="ar-M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</a:rPr>
              <a:t>عدد</a:t>
            </a: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r>
              <a:rPr lang="ar-M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</a:rPr>
              <a:t>أفراد</a:t>
            </a:r>
            <a:r>
              <a:rPr lang="ar-MA" sz="2000" b="1" dirty="0">
                <a:latin typeface="Tajawal" panose="020B0604020202020204" charset="-78"/>
                <a:cs typeface="Tajawal" panose="020B0604020202020204" charset="-78"/>
              </a:rPr>
              <a:t> </a:t>
            </a:r>
            <a:r>
              <a:rPr lang="ar-M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</a:rPr>
              <a:t>الأسرة</a:t>
            </a:r>
            <a:endParaRPr lang="fr-FR" sz="2000" b="1" dirty="0">
              <a:solidFill>
                <a:srgbClr val="888888"/>
              </a:solidFill>
              <a:latin typeface="Tajawal" panose="020B0604020202020204" charset="-78"/>
              <a:cs typeface="Tajawal" panose="020B0604020202020204" charset="-78"/>
              <a:sym typeface="Calibri"/>
            </a:endParaRPr>
          </a:p>
          <a:p>
            <a:pPr marL="482600" indent="-457200" algn="r" rtl="1">
              <a:lnSpc>
                <a:spcPct val="120000"/>
              </a:lnSpc>
              <a:spcBef>
                <a:spcPts val="640"/>
              </a:spcBef>
              <a:buClr>
                <a:srgbClr val="888888"/>
              </a:buClr>
              <a:buSzPts val="3200"/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ظروف السكن</a:t>
            </a:r>
            <a:r>
              <a:rPr lang="fr-FR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.</a:t>
            </a:r>
          </a:p>
          <a:p>
            <a:pPr marL="482600" indent="-457200" algn="r" rtl="1">
              <a:lnSpc>
                <a:spcPct val="120000"/>
              </a:lnSpc>
              <a:spcBef>
                <a:spcPts val="640"/>
              </a:spcBef>
              <a:buClr>
                <a:srgbClr val="888888"/>
              </a:buClr>
              <a:buSzPts val="3200"/>
              <a:buFont typeface="Arial" panose="020B0604020202020204" pitchFamily="34" charset="0"/>
              <a:buChar char="•"/>
            </a:pPr>
            <a:r>
              <a:rPr lang="ar-SA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الدخل الشهري للأسرة</a:t>
            </a:r>
            <a:r>
              <a:rPr lang="fr-FR" sz="2000" b="1" dirty="0">
                <a:solidFill>
                  <a:srgbClr val="888888"/>
                </a:solidFill>
                <a:latin typeface="Tajawal" panose="020B0604020202020204" charset="-78"/>
                <a:cs typeface="Tajawal" panose="020B0604020202020204" charset="-78"/>
                <a:sym typeface="Calibri"/>
              </a:rPr>
              <a:t>.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22CF0BE-7DB8-0E8B-84B1-DDCED3A68E18}"/>
              </a:ext>
            </a:extLst>
          </p:cNvPr>
          <p:cNvSpPr txBox="1"/>
          <p:nvPr/>
        </p:nvSpPr>
        <p:spPr>
          <a:xfrm>
            <a:off x="7990449" y="1190005"/>
            <a:ext cx="2897945" cy="5355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r" rtl="1">
              <a:lnSpc>
                <a:spcPct val="120000"/>
              </a:lnSpc>
              <a:defRPr sz="2400" b="1">
                <a:solidFill>
                  <a:srgbClr val="006064"/>
                </a:solidFill>
                <a:latin typeface="Cairo"/>
                <a:cs typeface="Cairo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ar-SA" dirty="0"/>
              <a:t> </a:t>
            </a:r>
            <a:r>
              <a:rPr lang="fr-FR" dirty="0"/>
              <a:t> </a:t>
            </a:r>
            <a:r>
              <a:rPr lang="ar-SA" dirty="0"/>
              <a:t>المخرجات</a:t>
            </a:r>
            <a:r>
              <a:rPr lang="fr-FR" dirty="0"/>
              <a:t>Output </a:t>
            </a:r>
            <a:r>
              <a:rPr lang="ar-SA" dirty="0"/>
              <a:t> </a:t>
            </a:r>
            <a:r>
              <a:rPr lang="fr-FR" dirty="0"/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8A78BAC-3739-D707-9783-3DAA6DC60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36598" y="401199"/>
            <a:ext cx="3380325" cy="208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33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" name="Google Shape;372;p30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0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1500" y="1394519"/>
            <a:ext cx="5334000" cy="4427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0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86500" y="1394519"/>
            <a:ext cx="5334000" cy="2527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30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86500" y="4208115"/>
            <a:ext cx="5334000" cy="2527845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0"/>
          <p:cNvSpPr txBox="1"/>
          <p:nvPr/>
        </p:nvSpPr>
        <p:spPr>
          <a:xfrm>
            <a:off x="1913334" y="1680269"/>
            <a:ext cx="2650331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95C"/>
                </a:solidFill>
                <a:latin typeface="Cairo"/>
                <a:ea typeface="Cairo"/>
                <a:cs typeface="Cairo"/>
                <a:sym typeface="Cairo"/>
              </a:rPr>
              <a:t>تحليل البيانات الشامل</a:t>
            </a:r>
            <a:endParaRPr/>
          </a:p>
        </p:txBody>
      </p:sp>
      <p:sp>
        <p:nvSpPr>
          <p:cNvPr id="377" name="Google Shape;377;p30"/>
          <p:cNvSpPr txBox="1"/>
          <p:nvPr/>
        </p:nvSpPr>
        <p:spPr>
          <a:xfrm>
            <a:off x="5903119" y="1632645"/>
            <a:ext cx="5050631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6700" tIns="0" rIns="0" bIns="0" anchor="t" anchorCtr="0">
            <a:spAutoFit/>
          </a:bodyPr>
          <a:lstStyle/>
          <a:p>
            <a:pPr marL="0" marR="0" lvl="0" indent="0" algn="r" rtl="1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تحليل</a:t>
            </a:r>
            <a:r>
              <a:rPr lang="en-US" sz="21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السلوك</a:t>
            </a:r>
            <a:r>
              <a:rPr lang="en-US" sz="21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والتنبؤ</a:t>
            </a:r>
            <a:endParaRPr dirty="0"/>
          </a:p>
        </p:txBody>
      </p:sp>
      <p:sp>
        <p:nvSpPr>
          <p:cNvPr id="378" name="Google Shape;378;p30"/>
          <p:cNvSpPr txBox="1"/>
          <p:nvPr/>
        </p:nvSpPr>
        <p:spPr>
          <a:xfrm>
            <a:off x="5979319" y="4444380"/>
            <a:ext cx="5050631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04800" tIns="0" rIns="0" bIns="0" anchor="t" anchorCtr="0">
            <a:spAutoFit/>
          </a:bodyPr>
          <a:lstStyle/>
          <a:p>
            <a:pPr marL="0" marR="0" lvl="0" indent="0" algn="r" rtl="1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E65100"/>
                </a:solidFill>
                <a:latin typeface="Cairo"/>
                <a:ea typeface="Cairo"/>
                <a:cs typeface="Cairo"/>
                <a:sym typeface="Cairo"/>
              </a:rPr>
              <a:t>الربط</a:t>
            </a:r>
            <a:r>
              <a:rPr lang="en-US" sz="2100" b="1" i="0" u="none" strike="noStrike" cap="none" dirty="0">
                <a:solidFill>
                  <a:srgbClr val="E6510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E65100"/>
                </a:solidFill>
                <a:latin typeface="Cairo"/>
                <a:ea typeface="Cairo"/>
                <a:cs typeface="Cairo"/>
                <a:sym typeface="Cairo"/>
              </a:rPr>
              <a:t>الذكي</a:t>
            </a:r>
            <a:r>
              <a:rPr lang="en-US" sz="2100" b="1" i="0" u="none" strike="noStrike" cap="none" dirty="0">
                <a:solidFill>
                  <a:srgbClr val="E6510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E65100"/>
                </a:solidFill>
                <a:latin typeface="Cairo"/>
                <a:ea typeface="Cairo"/>
                <a:cs typeface="Cairo"/>
                <a:sym typeface="Cairo"/>
              </a:rPr>
              <a:t>للعوامل</a:t>
            </a:r>
            <a:endParaRPr dirty="0"/>
          </a:p>
        </p:txBody>
      </p:sp>
      <p:pic>
        <p:nvPicPr>
          <p:cNvPr id="379" name="Google Shape;379;p30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068050" y="1670744"/>
            <a:ext cx="266700" cy="2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30"/>
          <p:cNvSpPr txBox="1"/>
          <p:nvPr/>
        </p:nvSpPr>
        <p:spPr>
          <a:xfrm>
            <a:off x="6524625" y="2131665"/>
            <a:ext cx="409575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تحليل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السلوك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الدراسي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رصد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الغياب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المتكرر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ضعف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النتائج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وقلة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المشاركة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الصفية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81" name="Google Shape;381;p30"/>
          <p:cNvSpPr txBox="1"/>
          <p:nvPr/>
        </p:nvSpPr>
        <p:spPr>
          <a:xfrm>
            <a:off x="6524625" y="2884140"/>
            <a:ext cx="4095750" cy="763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خوارزميات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التنبؤ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: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نماذج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تتوقع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خطر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Cairo"/>
              </a:rPr>
              <a:t>الهدر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الدراسي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قبل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حدوثه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لاتخاذ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إجراءات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استباقية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382" name="Google Shape;382;p30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1029950" y="4484340"/>
            <a:ext cx="304800" cy="2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30"/>
          <p:cNvSpPr txBox="1"/>
          <p:nvPr/>
        </p:nvSpPr>
        <p:spPr>
          <a:xfrm>
            <a:off x="6524625" y="4945260"/>
            <a:ext cx="409575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ربط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اختبارات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الشخصية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بالعوامل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الاجتماعية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لتحديد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الأكثر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عرضة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للعمل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المبكر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384" name="Google Shape;384;p30"/>
          <p:cNvSpPr txBox="1"/>
          <p:nvPr/>
        </p:nvSpPr>
        <p:spPr>
          <a:xfrm>
            <a:off x="6524625" y="5697735"/>
            <a:ext cx="409575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ربط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بيانات</a:t>
            </a:r>
            <a:r>
              <a:rPr lang="en-US" sz="1500" b="1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1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الجغرافيا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بمناطق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الخطر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)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مناجم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، </a:t>
            </a:r>
            <a:r>
              <a:rPr lang="ar-MA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مصانع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(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للتنبؤ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بأسوأ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أشكال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العمل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385" name="Google Shape;385;p30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314825" y="2503140"/>
            <a:ext cx="323850" cy="28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30"/>
          <p:cNvSpPr txBox="1"/>
          <p:nvPr/>
        </p:nvSpPr>
        <p:spPr>
          <a:xfrm>
            <a:off x="3524250" y="3055590"/>
            <a:ext cx="1905000" cy="548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1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الوضع الاجتماعي والاقتصادي</a:t>
            </a:r>
            <a:endParaRPr/>
          </a:p>
        </p:txBody>
      </p:sp>
      <p:pic>
        <p:nvPicPr>
          <p:cNvPr id="387" name="Google Shape;387;p30" descr="image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819275" y="2503140"/>
            <a:ext cx="361950" cy="28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30"/>
          <p:cNvSpPr txBox="1"/>
          <p:nvPr/>
        </p:nvSpPr>
        <p:spPr>
          <a:xfrm>
            <a:off x="1047750" y="3055590"/>
            <a:ext cx="1905000" cy="274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1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المستوى الدراسي</a:t>
            </a:r>
            <a:endParaRPr/>
          </a:p>
        </p:txBody>
      </p:sp>
      <p:pic>
        <p:nvPicPr>
          <p:cNvPr id="389" name="Google Shape;389;p30" descr="image.pn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367212" y="4347120"/>
            <a:ext cx="219075" cy="28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0"/>
          <p:cNvSpPr txBox="1"/>
          <p:nvPr/>
        </p:nvSpPr>
        <p:spPr>
          <a:xfrm>
            <a:off x="3524250" y="4899570"/>
            <a:ext cx="1905000" cy="274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1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السلوك الرقمي</a:t>
            </a:r>
            <a:endParaRPr/>
          </a:p>
        </p:txBody>
      </p:sp>
      <p:pic>
        <p:nvPicPr>
          <p:cNvPr id="391" name="Google Shape;391;p30" descr="image.pn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819275" y="4347120"/>
            <a:ext cx="361950" cy="28575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30"/>
          <p:cNvSpPr txBox="1"/>
          <p:nvPr/>
        </p:nvSpPr>
        <p:spPr>
          <a:xfrm>
            <a:off x="1047750" y="4899570"/>
            <a:ext cx="1905000" cy="274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1" i="0" u="none" strike="noStrike" cap="none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البيئة الأسرية</a:t>
            </a:r>
            <a:endParaRPr/>
          </a:p>
        </p:txBody>
      </p:sp>
      <p:sp>
        <p:nvSpPr>
          <p:cNvPr id="393" name="Google Shape;393;p30"/>
          <p:cNvSpPr txBox="1"/>
          <p:nvPr/>
        </p:nvSpPr>
        <p:spPr>
          <a:xfrm>
            <a:off x="28575" y="122039"/>
            <a:ext cx="11401425" cy="891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2996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كيف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يساعد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الذكاء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الاصطناعي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في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منع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الهدر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المدرسي</a:t>
            </a:r>
            <a:b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المؤدي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إلى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تشغيل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70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الأطفال</a:t>
            </a:r>
            <a:r>
              <a:rPr lang="en-US" sz="270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؟</a:t>
            </a:r>
            <a:endParaRPr dirty="0"/>
          </a:p>
        </p:txBody>
      </p:sp>
      <p:sp>
        <p:nvSpPr>
          <p:cNvPr id="394" name="Google Shape;394;p30"/>
          <p:cNvSpPr/>
          <p:nvPr/>
        </p:nvSpPr>
        <p:spPr>
          <a:xfrm>
            <a:off x="11563350" y="122039"/>
            <a:ext cx="57150" cy="891480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5" name="Google Shape;395;p30" descr="image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782300" y="2179290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30" descr="image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782300" y="2931765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30" descr="image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782300" y="4992885"/>
            <a:ext cx="171450" cy="2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p30" descr="image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782300" y="5745360"/>
            <a:ext cx="171450" cy="200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2593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25" descr="ima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4068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5" descr="imag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27950" y="2363092"/>
            <a:ext cx="3492549" cy="3032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5" descr="image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49650" y="2363092"/>
            <a:ext cx="3492549" cy="3032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5" descr="image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71351" y="2363092"/>
            <a:ext cx="3492549" cy="3032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5" descr="image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23225" y="2658367"/>
            <a:ext cx="2901999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5"/>
          <p:cNvSpPr txBox="1"/>
          <p:nvPr/>
        </p:nvSpPr>
        <p:spPr>
          <a:xfrm>
            <a:off x="8350675" y="3458467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التحليل</a:t>
            </a:r>
            <a:r>
              <a:rPr lang="en-US" sz="2100" b="1" i="0" u="none" strike="noStrike" cap="none" dirty="0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2100" b="1" i="0" u="none" strike="noStrike" cap="none" dirty="0" err="1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التنبؤي</a:t>
            </a:r>
            <a:endParaRPr dirty="0"/>
          </a:p>
        </p:txBody>
      </p:sp>
      <p:sp>
        <p:nvSpPr>
          <p:cNvPr id="288" name="Google Shape;288;p25"/>
          <p:cNvSpPr txBox="1"/>
          <p:nvPr/>
        </p:nvSpPr>
        <p:spPr>
          <a:xfrm>
            <a:off x="8423225" y="3995588"/>
            <a:ext cx="2901999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 rtl="1">
              <a:lnSpc>
                <a:spcPct val="160000"/>
              </a:lnSpc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تحليل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البيانات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الاجتماعية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والاقتصادية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للتنبؤ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</a:t>
            </a:r>
            <a:r>
              <a:rPr lang="en-US" sz="1500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المعرض</a:t>
            </a:r>
            <a:r>
              <a:rPr lang="ar-MA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ين</a:t>
            </a:r>
            <a:r>
              <a:rPr lang="en-US" sz="1500" dirty="0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لخطر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dirty="0" err="1">
                <a:solidFill>
                  <a:srgbClr val="37474F"/>
                </a:solidFill>
                <a:latin typeface="Tajawal"/>
                <a:cs typeface="Tajawal"/>
                <a:sym typeface="Tajawal"/>
              </a:rPr>
              <a:t>الاستغلال</a:t>
            </a:r>
            <a:endParaRPr sz="1500" dirty="0">
              <a:solidFill>
                <a:srgbClr val="37474F"/>
              </a:solidFill>
              <a:latin typeface="Tajawal"/>
              <a:cs typeface="Tajawal"/>
            </a:endParaRPr>
          </a:p>
        </p:txBody>
      </p:sp>
      <p:sp>
        <p:nvSpPr>
          <p:cNvPr id="289" name="Google Shape;289;p25"/>
          <p:cNvSpPr txBox="1"/>
          <p:nvPr/>
        </p:nvSpPr>
        <p:spPr>
          <a:xfrm>
            <a:off x="4572375" y="3458467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روبوتات المحادثة</a:t>
            </a:r>
            <a:endParaRPr/>
          </a:p>
        </p:txBody>
      </p:sp>
      <p:sp>
        <p:nvSpPr>
          <p:cNvPr id="290" name="Google Shape;290;p25"/>
          <p:cNvSpPr txBox="1"/>
          <p:nvPr/>
        </p:nvSpPr>
        <p:spPr>
          <a:xfrm>
            <a:off x="4644925" y="3995588"/>
            <a:ext cx="2901999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Chatbots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لتوعية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بحقوقهم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وتوجيه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الأسر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بلغات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ولهجات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محلية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مختلفة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sp>
        <p:nvSpPr>
          <p:cNvPr id="291" name="Google Shape;291;p25"/>
          <p:cNvSpPr txBox="1"/>
          <p:nvPr/>
        </p:nvSpPr>
        <p:spPr>
          <a:xfrm>
            <a:off x="794076" y="3458467"/>
            <a:ext cx="3047099" cy="346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995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 i="0" u="none" strike="noStrike" cap="none">
                <a:solidFill>
                  <a:srgbClr val="006064"/>
                </a:solidFill>
                <a:latin typeface="Cairo"/>
                <a:ea typeface="Cairo"/>
                <a:cs typeface="Cairo"/>
                <a:sym typeface="Cairo"/>
              </a:rPr>
              <a:t>رصد المحتوى</a:t>
            </a:r>
            <a:endParaRPr/>
          </a:p>
        </p:txBody>
      </p:sp>
      <p:sp>
        <p:nvSpPr>
          <p:cNvPr id="292" name="Google Shape;292;p25"/>
          <p:cNvSpPr txBox="1"/>
          <p:nvPr/>
        </p:nvSpPr>
        <p:spPr>
          <a:xfrm>
            <a:off x="866626" y="3995588"/>
            <a:ext cx="2901999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خوارزميات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لرصد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الصور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والفيديوهات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التي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توثق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انتهاكات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أو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استغلال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 </a:t>
            </a:r>
            <a:r>
              <a:rPr lang="en-US" sz="1500" b="0" i="0" u="none" strike="noStrike" cap="none" dirty="0" err="1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للأطفال</a:t>
            </a:r>
            <a:r>
              <a:rPr lang="en-US" sz="1500" b="0" i="0" u="none" strike="noStrike" cap="none" dirty="0">
                <a:solidFill>
                  <a:srgbClr val="37474F"/>
                </a:solidFill>
                <a:latin typeface="Tajawal"/>
                <a:ea typeface="Tajawal"/>
                <a:cs typeface="Tajawal"/>
                <a:sym typeface="Tajawal"/>
              </a:rPr>
              <a:t>.</a:t>
            </a:r>
            <a:endParaRPr dirty="0"/>
          </a:p>
        </p:txBody>
      </p:sp>
      <p:pic>
        <p:nvPicPr>
          <p:cNvPr id="293" name="Google Shape;293;p25" descr="image.pn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810101" y="2658367"/>
            <a:ext cx="5715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5" descr="image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88951" y="2658367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5"/>
          <p:cNvSpPr txBox="1"/>
          <p:nvPr/>
        </p:nvSpPr>
        <p:spPr>
          <a:xfrm>
            <a:off x="28575" y="571500"/>
            <a:ext cx="11401425" cy="63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 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حلول</a:t>
            </a:r>
            <a:r>
              <a:rPr lang="en-US" sz="3150" b="1" i="0" u="none" strike="noStrike" cap="none" dirty="0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 </a:t>
            </a:r>
            <a:r>
              <a:rPr lang="en-US" sz="3150" b="1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ال</a:t>
            </a:r>
            <a:r>
              <a:rPr lang="en-US" sz="3150" b="1" i="0" u="none" strike="noStrike" cap="none" dirty="0" err="1">
                <a:solidFill>
                  <a:srgbClr val="004D40"/>
                </a:solidFill>
                <a:latin typeface="Cairo"/>
                <a:ea typeface="Cairo"/>
                <a:cs typeface="Cairo"/>
                <a:sym typeface="Cairo"/>
              </a:rPr>
              <a:t>مستقبلية</a:t>
            </a:r>
            <a:endParaRPr dirty="0"/>
          </a:p>
        </p:txBody>
      </p:sp>
      <p:sp>
        <p:nvSpPr>
          <p:cNvPr id="296" name="Google Shape;296;p25"/>
          <p:cNvSpPr/>
          <p:nvPr/>
        </p:nvSpPr>
        <p:spPr>
          <a:xfrm>
            <a:off x="11563350" y="571500"/>
            <a:ext cx="57150" cy="520005"/>
          </a:xfrm>
          <a:prstGeom prst="rect">
            <a:avLst/>
          </a:prstGeom>
          <a:solidFill>
            <a:srgbClr val="FFC10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7" name="Connecteur : en arc 6">
            <a:extLst>
              <a:ext uri="{FF2B5EF4-FFF2-40B4-BE49-F238E27FC236}">
                <a16:creationId xmlns:a16="http://schemas.microsoft.com/office/drawing/2014/main" id="{6D118F49-8E72-3F72-DEC1-F6815A52AB4C}"/>
              </a:ext>
            </a:extLst>
          </p:cNvPr>
          <p:cNvCxnSpPr/>
          <p:nvPr/>
        </p:nvCxnSpPr>
        <p:spPr>
          <a:xfrm>
            <a:off x="9214338" y="2855742"/>
            <a:ext cx="888711" cy="259825"/>
          </a:xfrm>
          <a:prstGeom prst="curvedConnector3">
            <a:avLst/>
          </a:prstGeom>
          <a:ln>
            <a:solidFill>
              <a:srgbClr val="FFFF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4" name="Google Shape;304;p26"/>
          <p:cNvSpPr txBox="1"/>
          <p:nvPr/>
        </p:nvSpPr>
        <p:spPr>
          <a:xfrm>
            <a:off x="187495" y="6286500"/>
            <a:ext cx="10858500" cy="36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 </a:t>
            </a:r>
            <a:r>
              <a:rPr lang="en-US" sz="1800" b="1" dirty="0" err="1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الذكاء</a:t>
            </a:r>
            <a:r>
              <a:rPr lang="en-US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 </a:t>
            </a:r>
            <a:r>
              <a:rPr lang="en-US" sz="1800" b="1" dirty="0" err="1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الاصطناعي</a:t>
            </a:r>
            <a:r>
              <a:rPr lang="en-US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 </a:t>
            </a:r>
            <a:r>
              <a:rPr lang="fr-FR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 </a:t>
            </a:r>
            <a:r>
              <a:rPr lang="ar-MA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</a:rPr>
              <a:t>يساعد على  رؤية الأطفال الذين لا نراهم </a:t>
            </a:r>
            <a:r>
              <a:rPr lang="en-US" sz="1800" b="1" dirty="0">
                <a:solidFill>
                  <a:srgbClr val="006064"/>
                </a:solidFill>
                <a:latin typeface="Edwardian Script ITC" panose="030303020407070D0804" pitchFamily="66" charset="0"/>
                <a:cs typeface="Cairo"/>
                <a:sym typeface="Cairo"/>
              </a:rPr>
              <a:t> </a:t>
            </a:r>
            <a:endParaRPr sz="1800" b="1" dirty="0">
              <a:solidFill>
                <a:srgbClr val="006064"/>
              </a:solidFill>
              <a:latin typeface="Edwardian Script ITC" panose="030303020407070D0804" pitchFamily="66" charset="0"/>
              <a:cs typeface="Cai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2774</TotalTime>
  <Words>1394</Words>
  <Application>Microsoft Office PowerPoint</Application>
  <PresentationFormat>Grand écran</PresentationFormat>
  <Paragraphs>188</Paragraphs>
  <Slides>22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0" baseType="lpstr">
      <vt:lpstr>Tajawal</vt:lpstr>
      <vt:lpstr>Calibri</vt:lpstr>
      <vt:lpstr>Arial</vt:lpstr>
      <vt:lpstr>Edwardian Script ITC</vt:lpstr>
      <vt:lpstr>Cairo</vt:lpstr>
      <vt:lpstr>Tahoma</vt:lpstr>
      <vt:lpstr>Times New Roman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s.benatallah</dc:creator>
  <cp:lastModifiedBy>s.benatallah</cp:lastModifiedBy>
  <cp:revision>66</cp:revision>
  <dcterms:modified xsi:type="dcterms:W3CDTF">2025-11-29T00:51:30Z</dcterms:modified>
</cp:coreProperties>
</file>